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4"/>
  </p:sldMasterIdLst>
  <p:handoutMasterIdLst>
    <p:handoutMasterId r:id="rId13"/>
  </p:handoutMasterIdLst>
  <p:sldIdLst>
    <p:sldId id="287" r:id="rId5"/>
    <p:sldId id="289" r:id="rId6"/>
    <p:sldId id="290" r:id="rId7"/>
    <p:sldId id="292" r:id="rId8"/>
    <p:sldId id="291" r:id="rId9"/>
    <p:sldId id="294" r:id="rId10"/>
    <p:sldId id="293" r:id="rId11"/>
    <p:sldId id="295" r:id="rId12"/>
  </p:sldIdLst>
  <p:sldSz cx="12192000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A01C2F-7B8F-58FF-231C-4B33C68A644F}" name="kassgjxjt7@goetheuniversitaet.onmicrosoft.com" initials="k" userId="kassgjxjt7@goetheuniversitaet.onmicrosoft.com" providerId="None"/>
  <p188:author id="{CF70888A-B34C-C119-1D1D-90E510B7CD70}" name="MW" initials="MW" userId="MW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nald.s.larsen@gmail.com" initials="r" lastIdx="1" clrIdx="0">
    <p:extLst>
      <p:ext uri="{19B8F6BF-5375-455C-9EA6-DF929625EA0E}">
        <p15:presenceInfo xmlns:p15="http://schemas.microsoft.com/office/powerpoint/2012/main" userId="89381c6f69a7aa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3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280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7FB268-2581-4429-9A03-D555EB068F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8831" cy="495029"/>
          </a:xfrm>
          <a:prstGeom prst="rect">
            <a:avLst/>
          </a:prstGeom>
        </p:spPr>
        <p:txBody>
          <a:bodyPr vert="horz" lIns="94857" tIns="47428" rIns="94857" bIns="4742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D1585-D06A-4616-B7E9-41980A851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4" y="1"/>
            <a:ext cx="2918831" cy="495029"/>
          </a:xfrm>
          <a:prstGeom prst="rect">
            <a:avLst/>
          </a:prstGeom>
        </p:spPr>
        <p:txBody>
          <a:bodyPr vert="horz" lIns="94857" tIns="47428" rIns="94857" bIns="47428" rtlCol="0"/>
          <a:lstStyle>
            <a:lvl1pPr algn="r">
              <a:defRPr sz="1300"/>
            </a:lvl1pPr>
          </a:lstStyle>
          <a:p>
            <a:fld id="{FD5D270C-AD71-46E6-A5A6-B9B37BC4B257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A851-5384-46FE-8C6C-45AFB7CDA5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4857" tIns="47428" rIns="94857" bIns="4742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1F046-965E-46B3-8F38-1BF59FE5CF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4" y="9371286"/>
            <a:ext cx="2918831" cy="495028"/>
          </a:xfrm>
          <a:prstGeom prst="rect">
            <a:avLst/>
          </a:prstGeom>
        </p:spPr>
        <p:txBody>
          <a:bodyPr vert="horz" lIns="94857" tIns="47428" rIns="94857" bIns="47428" rtlCol="0" anchor="b"/>
          <a:lstStyle>
            <a:lvl1pPr algn="r">
              <a:defRPr sz="1300"/>
            </a:lvl1pPr>
          </a:lstStyle>
          <a:p>
            <a:fld id="{A433BB8F-7739-4E84-9D14-DC6BE98AAA9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F5CE1F-3A2A-4EDB-95DB-2C47FDE415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6452" y="2222627"/>
            <a:ext cx="8706892" cy="750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the title of your presentation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5EB480-B3F4-4567-B0B3-7D3AA938ECB6}"/>
              </a:ext>
            </a:extLst>
          </p:cNvPr>
          <p:cNvSpPr txBox="1">
            <a:spLocks/>
          </p:cNvSpPr>
          <p:nvPr userDrawn="1"/>
        </p:nvSpPr>
        <p:spPr>
          <a:xfrm>
            <a:off x="246452" y="137159"/>
            <a:ext cx="8706892" cy="13716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19th Annual Meeting of the European Network on Regional </a:t>
            </a:r>
            <a:r>
              <a:rPr lang="en-US" sz="2800" dirty="0" err="1"/>
              <a:t>Labour</a:t>
            </a:r>
            <a:r>
              <a:rPr lang="en-US" sz="2800" dirty="0"/>
              <a:t> Market Monitoring </a:t>
            </a:r>
            <a:endParaRPr lang="en-US" dirty="0"/>
          </a:p>
          <a:p>
            <a:endParaRPr lang="en-US" sz="2400" b="0" dirty="0"/>
          </a:p>
          <a:p>
            <a:r>
              <a:rPr lang="en-US" sz="2400" b="0" dirty="0"/>
              <a:t>Lugano, Switzerland 5. – 6. September 2024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60D059-FEC1-41FA-BAB4-F0D97DDF6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6452" y="3429000"/>
            <a:ext cx="8706892" cy="576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 academic title, first name, last name and position within ENRLMM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91B148-5494-4A77-A84C-2BF42A956B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452" y="4443413"/>
            <a:ext cx="8706892" cy="357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Insert the name of your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DB112E-6832-47F6-98A5-88DE9AA10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6452" y="4972594"/>
            <a:ext cx="8706892" cy="338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your country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9BD329-971D-4480-B9CF-DA4D9C0ED569}"/>
              </a:ext>
            </a:extLst>
          </p:cNvPr>
          <p:cNvSpPr txBox="1">
            <a:spLocks/>
          </p:cNvSpPr>
          <p:nvPr userDrawn="1"/>
        </p:nvSpPr>
        <p:spPr>
          <a:xfrm>
            <a:off x="9778904" y="1865363"/>
            <a:ext cx="2029288" cy="3571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</a:rPr>
              <a:t>In partnership with:</a:t>
            </a:r>
            <a:endParaRPr lang="en-US" sz="1100" b="0" dirty="0">
              <a:solidFill>
                <a:schemeClr val="tx2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C0ACCC5-830E-4F0D-703F-17CC99EA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8" b="35594"/>
          <a:stretch>
            <a:fillRect/>
          </a:stretch>
        </p:blipFill>
        <p:spPr bwMode="auto">
          <a:xfrm>
            <a:off x="9778904" y="2804957"/>
            <a:ext cx="2304000" cy="6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5473AFCE-BD19-9DF4-1BB0-AF8D323968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235" y="5811774"/>
            <a:ext cx="1455838" cy="79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Grafik 11" descr="Ein Bild, das Text, Grafiken, Schrift, Logo enthält.&#10;&#10;Automatisch generierte Beschreibung">
            <a:extLst>
              <a:ext uri="{FF2B5EF4-FFF2-40B4-BE49-F238E27FC236}">
                <a16:creationId xmlns:a16="http://schemas.microsoft.com/office/drawing/2014/main" id="{B1A0C8F5-F28E-4D83-DEFB-8782FFD2EE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772" y="3498281"/>
            <a:ext cx="1624980" cy="7676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C787FDE-E89B-AF5C-EEE8-7F410EE964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86556" y="4309240"/>
            <a:ext cx="1743075" cy="609600"/>
          </a:xfrm>
          <a:prstGeom prst="rect">
            <a:avLst/>
          </a:prstGeom>
        </p:spPr>
      </p:pic>
      <p:pic>
        <p:nvPicPr>
          <p:cNvPr id="6" name="Grafik 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58D36BD6-00F8-77CF-95C7-06FDE2256D8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30" y="2112287"/>
            <a:ext cx="1429188" cy="800973"/>
          </a:xfrm>
          <a:prstGeom prst="rect">
            <a:avLst/>
          </a:prstGeom>
        </p:spPr>
      </p:pic>
      <p:pic>
        <p:nvPicPr>
          <p:cNvPr id="8" name="Grafik 7" descr="Ein Bild, das Text, Screenshot, Schrift, Visitenkarte enthält.&#10;&#10;Automatisch generierte Beschreibung">
            <a:extLst>
              <a:ext uri="{FF2B5EF4-FFF2-40B4-BE49-F238E27FC236}">
                <a16:creationId xmlns:a16="http://schemas.microsoft.com/office/drawing/2014/main" id="{9F308512-E035-40D2-DECE-CD6DDF8444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36" y="4866291"/>
            <a:ext cx="2178414" cy="9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-1"/>
            <a:ext cx="9681493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681494" y="0"/>
            <a:ext cx="2510506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051" y="88831"/>
            <a:ext cx="8935626" cy="137307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your title</a:t>
            </a:r>
          </a:p>
        </p:txBody>
      </p:sp>
      <p:pic>
        <p:nvPicPr>
          <p:cNvPr id="11" name="Picture 10" descr="HD-ShadowLong.png">
            <a:extLst>
              <a:ext uri="{FF2B5EF4-FFF2-40B4-BE49-F238E27FC236}">
                <a16:creationId xmlns:a16="http://schemas.microsoft.com/office/drawing/2014/main" id="{1984B02F-7741-40DE-BA07-961FA275A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461901"/>
            <a:ext cx="9571443" cy="3211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A64DE-1FF1-4B27-97BF-2E75695B0967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3" name="Picture 2" descr="킎খh">
              <a:extLst>
                <a:ext uri="{FF2B5EF4-FFF2-40B4-BE49-F238E27FC236}">
                  <a16:creationId xmlns:a16="http://schemas.microsoft.com/office/drawing/2014/main" id="{C2BA09F0-5B3B-4712-9F80-E6CFC73EF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1E14E94C-8CD9-4AC2-BA7B-65EBEE761964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pic>
        <p:nvPicPr>
          <p:cNvPr id="15" name="Picture 14" descr="HD-ShadowShort.png">
            <a:extLst>
              <a:ext uri="{FF2B5EF4-FFF2-40B4-BE49-F238E27FC236}">
                <a16:creationId xmlns:a16="http://schemas.microsoft.com/office/drawing/2014/main" id="{5888F627-CC4D-415C-B39D-DE7802DD72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478212"/>
            <a:ext cx="2400456" cy="216041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AABA5D-EB5B-4C15-99A3-DCD4E39F5F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0049" y="1756446"/>
            <a:ext cx="8935626" cy="5004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your text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BAC2965-A360-4DE9-8AC4-E3CB8152CE87}"/>
              </a:ext>
            </a:extLst>
          </p:cNvPr>
          <p:cNvSpPr txBox="1">
            <a:spLocks/>
          </p:cNvSpPr>
          <p:nvPr userDrawn="1"/>
        </p:nvSpPr>
        <p:spPr>
          <a:xfrm>
            <a:off x="9791542" y="2253942"/>
            <a:ext cx="2304662" cy="279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19th Annual Meeting of the European Network on Regional </a:t>
            </a:r>
            <a:r>
              <a:rPr lang="en-US" sz="1800" b="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 Market Monitoring </a:t>
            </a:r>
          </a:p>
          <a:p>
            <a:pPr algn="ctr"/>
            <a:endParaRPr lang="en-US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Lugano,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Switzerland</a:t>
            </a:r>
            <a:endParaRPr lang="it-IT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5 – 6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September</a:t>
            </a:r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8677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C8816FC-ECC9-4E2C-B76D-0CDEBA67512B}"/>
              </a:ext>
            </a:extLst>
          </p:cNvPr>
          <p:cNvSpPr/>
          <p:nvPr userDrawn="1"/>
        </p:nvSpPr>
        <p:spPr>
          <a:xfrm>
            <a:off x="0" y="0"/>
            <a:ext cx="9681494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9D9C8-F0AC-4035-AB5F-F1329A98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52" y="135240"/>
            <a:ext cx="8706892" cy="1284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The 19th Edition of the Annual Meeting of the European Network on Regional </a:t>
            </a:r>
            <a:r>
              <a:rPr lang="en-US" dirty="0" err="1"/>
              <a:t>Labour</a:t>
            </a:r>
            <a:r>
              <a:rPr lang="en-US" dirty="0"/>
              <a:t> Market Monitoring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3BF84-E170-4E24-BF7E-02468EB4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393" y="1710564"/>
            <a:ext cx="86839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HD-ShadowLong.png">
            <a:extLst>
              <a:ext uri="{FF2B5EF4-FFF2-40B4-BE49-F238E27FC236}">
                <a16:creationId xmlns:a16="http://schemas.microsoft.com/office/drawing/2014/main" id="{21004AF7-CB4E-4558-B900-883138B3F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635637"/>
            <a:ext cx="9571443" cy="321164"/>
          </a:xfrm>
          <a:prstGeom prst="rect">
            <a:avLst/>
          </a:prstGeom>
        </p:spPr>
      </p:pic>
      <p:pic>
        <p:nvPicPr>
          <p:cNvPr id="10" name="Picture 9" descr="HD-ShadowShort.png">
            <a:extLst>
              <a:ext uri="{FF2B5EF4-FFF2-40B4-BE49-F238E27FC236}">
                <a16:creationId xmlns:a16="http://schemas.microsoft.com/office/drawing/2014/main" id="{B740A125-BA67-4F1B-B5CF-D59957EB00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651948"/>
            <a:ext cx="2400456" cy="2160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1E32BB2-CFEB-4A74-9C51-3821D4675383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2" name="Picture 2" descr="킎খh">
              <a:extLst>
                <a:ext uri="{FF2B5EF4-FFF2-40B4-BE49-F238E27FC236}">
                  <a16:creationId xmlns:a16="http://schemas.microsoft.com/office/drawing/2014/main" id="{BFBD542C-418F-44CE-A445-DAF775C32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feld 7">
              <a:extLst>
                <a:ext uri="{FF2B5EF4-FFF2-40B4-BE49-F238E27FC236}">
                  <a16:creationId xmlns:a16="http://schemas.microsoft.com/office/drawing/2014/main" id="{DA9DAAAA-8000-4E1E-B003-DAD34EEC2C47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74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6452" y="2050632"/>
            <a:ext cx="9141914" cy="1206375"/>
          </a:xfrm>
        </p:spPr>
        <p:txBody>
          <a:bodyPr>
            <a:normAutofit fontScale="92500" lnSpcReduction="10000"/>
          </a:bodyPr>
          <a:lstStyle/>
          <a:p>
            <a:r>
              <a:rPr lang="de-DE" dirty="0" err="1"/>
              <a:t>Introduction</a:t>
            </a:r>
            <a:endParaRPr lang="de-DE" dirty="0"/>
          </a:p>
          <a:p>
            <a:r>
              <a:rPr lang="de-DE" dirty="0"/>
              <a:t>Labour </a:t>
            </a:r>
            <a:r>
              <a:rPr lang="de-DE" dirty="0" err="1"/>
              <a:t>and</a:t>
            </a:r>
            <a:r>
              <a:rPr lang="de-DE" dirty="0"/>
              <a:t> Skills Shortages: </a:t>
            </a:r>
            <a:r>
              <a:rPr lang="de-DE" dirty="0" err="1"/>
              <a:t>Conceptual</a:t>
            </a:r>
            <a:r>
              <a:rPr lang="de-DE" dirty="0"/>
              <a:t> </a:t>
            </a:r>
            <a:r>
              <a:rPr lang="de-DE" dirty="0" err="1"/>
              <a:t>Approaches</a:t>
            </a:r>
            <a:r>
              <a:rPr lang="de-DE" dirty="0"/>
              <a:t>, Measurement, Data </a:t>
            </a:r>
            <a:r>
              <a:rPr lang="de-DE" dirty="0" err="1"/>
              <a:t>and</a:t>
            </a:r>
            <a:r>
              <a:rPr lang="de-DE" dirty="0"/>
              <a:t> Knowledge Transfer </a:t>
            </a:r>
            <a:r>
              <a:rPr lang="de-DE" dirty="0" err="1"/>
              <a:t>into</a:t>
            </a:r>
            <a:r>
              <a:rPr lang="de-DE" dirty="0"/>
              <a:t> Politics</a:t>
            </a:r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2712324E-5CF5-4D81-8D58-24B3464B7A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Germany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6452" y="3429001"/>
            <a:ext cx="8471879" cy="622738"/>
          </a:xfrm>
        </p:spPr>
        <p:txBody>
          <a:bodyPr/>
          <a:lstStyle/>
          <a:p>
            <a:r>
              <a:rPr lang="en-GB" dirty="0"/>
              <a:t>Dr Christa Larsen </a:t>
            </a:r>
          </a:p>
          <a:p>
            <a:r>
              <a:rPr lang="en-GB" dirty="0"/>
              <a:t>Co-Ordinator of European Network on Regional Labour Market Monitoring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92101BB-CF76-B001-F82B-D92EE58B2F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Institute for Economics, Labour and Culture (IWAK) of Goethe University Frankfurt </a:t>
            </a:r>
            <a:r>
              <a:rPr lang="en-GB" dirty="0" err="1"/>
              <a:t>a.M.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7231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/>
          </a:bodyPr>
          <a:lstStyle/>
          <a:p>
            <a:r>
              <a:rPr lang="de-DE" sz="2400" b="1" dirty="0"/>
              <a:t>Background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increasing</a:t>
            </a:r>
            <a:r>
              <a:rPr lang="de-DE" sz="2200" dirty="0"/>
              <a:t> </a:t>
            </a:r>
            <a:r>
              <a:rPr lang="de-DE" sz="2200" dirty="0" err="1"/>
              <a:t>demand</a:t>
            </a:r>
            <a:r>
              <a:rPr lang="de-DE" sz="2200" dirty="0"/>
              <a:t> </a:t>
            </a:r>
            <a:r>
              <a:rPr lang="de-DE" sz="2200" dirty="0" err="1"/>
              <a:t>for</a:t>
            </a:r>
            <a:r>
              <a:rPr lang="de-DE" sz="2200" dirty="0"/>
              <a:t> </a:t>
            </a:r>
            <a:r>
              <a:rPr lang="de-DE" sz="2200" dirty="0" err="1"/>
              <a:t>labour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skills</a:t>
            </a:r>
            <a:r>
              <a:rPr lang="de-DE" sz="2200" dirty="0"/>
              <a:t>: </a:t>
            </a:r>
            <a:r>
              <a:rPr lang="de-DE" sz="2200" dirty="0" err="1"/>
              <a:t>shortages</a:t>
            </a:r>
            <a:endParaRPr lang="de-DE" sz="2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simultaneously</a:t>
            </a:r>
            <a:r>
              <a:rPr lang="de-DE" sz="2200" dirty="0"/>
              <a:t> </a:t>
            </a:r>
            <a:r>
              <a:rPr lang="de-DE" sz="2200" dirty="0" err="1"/>
              <a:t>labour</a:t>
            </a:r>
            <a:r>
              <a:rPr lang="de-DE" sz="2200" dirty="0"/>
              <a:t> </a:t>
            </a:r>
            <a:r>
              <a:rPr lang="de-DE" sz="2200" dirty="0" err="1"/>
              <a:t>shortage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growing</a:t>
            </a:r>
            <a:r>
              <a:rPr lang="de-DE" sz="2200" dirty="0"/>
              <a:t> </a:t>
            </a:r>
            <a:r>
              <a:rPr lang="de-DE" sz="2200" dirty="0" err="1"/>
              <a:t>unemployment</a:t>
            </a:r>
            <a:r>
              <a:rPr lang="de-DE" sz="2200" dirty="0"/>
              <a:t> </a:t>
            </a:r>
            <a:r>
              <a:rPr lang="de-DE" sz="2200" dirty="0" err="1"/>
              <a:t>rates</a:t>
            </a:r>
            <a:r>
              <a:rPr lang="de-DE" sz="2200" dirty="0"/>
              <a:t>: </a:t>
            </a:r>
            <a:r>
              <a:rPr lang="de-DE" sz="2200" dirty="0" err="1"/>
              <a:t>mismatch</a:t>
            </a:r>
            <a:r>
              <a:rPr lang="de-DE" sz="2200" dirty="0"/>
              <a:t> (</a:t>
            </a:r>
            <a:r>
              <a:rPr lang="de-DE" sz="2200" dirty="0" err="1"/>
              <a:t>constraints</a:t>
            </a:r>
            <a:r>
              <a:rPr lang="de-DE" sz="2200" dirty="0"/>
              <a:t> in </a:t>
            </a:r>
            <a:r>
              <a:rPr lang="de-DE" sz="2200" dirty="0" err="1"/>
              <a:t>functionality</a:t>
            </a:r>
            <a:r>
              <a:rPr lang="de-DE" sz="2200" dirty="0"/>
              <a:t> of regional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local</a:t>
            </a:r>
            <a:r>
              <a:rPr lang="de-DE" sz="2200" dirty="0"/>
              <a:t> </a:t>
            </a:r>
            <a:r>
              <a:rPr lang="de-DE" sz="2200" dirty="0" err="1"/>
              <a:t>labour</a:t>
            </a:r>
            <a:r>
              <a:rPr lang="de-DE" sz="2200" dirty="0"/>
              <a:t> </a:t>
            </a:r>
            <a:r>
              <a:rPr lang="de-DE" sz="2200" dirty="0" err="1"/>
              <a:t>markets</a:t>
            </a:r>
            <a:r>
              <a:rPr lang="de-DE" sz="2200" dirty="0"/>
              <a:t>) </a:t>
            </a:r>
          </a:p>
          <a:p>
            <a:endParaRPr lang="de-DE" dirty="0"/>
          </a:p>
          <a:p>
            <a:r>
              <a:rPr lang="de-DE" sz="2400" b="1" dirty="0" err="1"/>
              <a:t>Our</a:t>
            </a:r>
            <a:r>
              <a:rPr lang="de-DE" sz="2400" b="1" dirty="0"/>
              <a:t> </a:t>
            </a:r>
            <a:r>
              <a:rPr lang="de-DE" sz="2400" b="1" dirty="0" err="1"/>
              <a:t>Perspectives</a:t>
            </a:r>
            <a:r>
              <a:rPr lang="de-DE" sz="2400" b="1" dirty="0"/>
              <a:t> on </a:t>
            </a:r>
            <a:r>
              <a:rPr lang="de-DE" sz="2400" b="1" dirty="0" err="1"/>
              <a:t>the</a:t>
            </a:r>
            <a:r>
              <a:rPr lang="de-DE" sz="2400" b="1" dirty="0"/>
              <a:t> Topic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measuring</a:t>
            </a:r>
            <a:r>
              <a:rPr lang="de-DE" sz="2200" dirty="0"/>
              <a:t> </a:t>
            </a:r>
            <a:r>
              <a:rPr lang="de-DE" sz="2200" dirty="0" err="1"/>
              <a:t>labour</a:t>
            </a:r>
            <a:r>
              <a:rPr lang="de-DE" sz="2200" dirty="0"/>
              <a:t> and </a:t>
            </a:r>
            <a:r>
              <a:rPr lang="de-DE" sz="2200" dirty="0" err="1"/>
              <a:t>skills</a:t>
            </a:r>
            <a:r>
              <a:rPr lang="de-DE" sz="2200" dirty="0"/>
              <a:t> </a:t>
            </a:r>
            <a:r>
              <a:rPr lang="de-DE" sz="2200" dirty="0" err="1"/>
              <a:t>shortages</a:t>
            </a:r>
            <a:r>
              <a:rPr lang="de-DE" sz="2200" dirty="0"/>
              <a:t> and </a:t>
            </a:r>
            <a:r>
              <a:rPr lang="de-DE" sz="2200" dirty="0" err="1"/>
              <a:t>transfer</a:t>
            </a:r>
            <a:r>
              <a:rPr lang="de-DE" sz="2200" dirty="0"/>
              <a:t> </a:t>
            </a:r>
            <a:r>
              <a:rPr lang="de-DE" sz="2200" dirty="0" err="1"/>
              <a:t>knowledge</a:t>
            </a:r>
            <a:r>
              <a:rPr lang="de-DE" sz="2200" dirty="0"/>
              <a:t> </a:t>
            </a:r>
            <a:r>
              <a:rPr lang="de-DE" sz="2200" dirty="0" err="1"/>
              <a:t>into</a:t>
            </a:r>
            <a:r>
              <a:rPr lang="de-DE" sz="2200" dirty="0"/>
              <a:t> </a:t>
            </a:r>
            <a:r>
              <a:rPr lang="de-DE" sz="2200" dirty="0" err="1"/>
              <a:t>policy</a:t>
            </a:r>
            <a:r>
              <a:rPr lang="de-DE" sz="2200" dirty="0"/>
              <a:t> </a:t>
            </a:r>
            <a:r>
              <a:rPr lang="de-DE" sz="2200" dirty="0" err="1"/>
              <a:t>making</a:t>
            </a:r>
            <a:r>
              <a:rPr lang="de-DE" sz="2200" dirty="0"/>
              <a:t> (</a:t>
            </a:r>
            <a:r>
              <a:rPr lang="de-DE" sz="2200" dirty="0" err="1"/>
              <a:t>first</a:t>
            </a:r>
            <a:r>
              <a:rPr lang="de-DE" sz="2200" dirty="0"/>
              <a:t> </a:t>
            </a:r>
            <a:r>
              <a:rPr lang="de-DE" sz="2200" dirty="0" err="1"/>
              <a:t>day</a:t>
            </a:r>
            <a:r>
              <a:rPr lang="de-DE" sz="2200" dirty="0"/>
              <a:t> of </a:t>
            </a:r>
            <a:r>
              <a:rPr lang="de-DE" sz="2200" dirty="0" err="1"/>
              <a:t>conference</a:t>
            </a:r>
            <a:r>
              <a:rPr lang="de-DE" sz="2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understanding</a:t>
            </a:r>
            <a:r>
              <a:rPr lang="de-DE" sz="2200" dirty="0"/>
              <a:t> </a:t>
            </a:r>
            <a:r>
              <a:rPr lang="de-DE" sz="2200" dirty="0" err="1"/>
              <a:t>causes</a:t>
            </a:r>
            <a:r>
              <a:rPr lang="de-DE" sz="2200" dirty="0"/>
              <a:t> of </a:t>
            </a:r>
            <a:r>
              <a:rPr lang="de-DE" sz="2200" dirty="0" err="1"/>
              <a:t>mismatch</a:t>
            </a:r>
            <a:r>
              <a:rPr lang="de-DE" sz="2200" dirty="0"/>
              <a:t> </a:t>
            </a:r>
            <a:r>
              <a:rPr lang="de-DE" sz="2200" dirty="0" err="1"/>
              <a:t>by</a:t>
            </a:r>
            <a:r>
              <a:rPr lang="de-DE" sz="2200" dirty="0"/>
              <a:t> </a:t>
            </a:r>
            <a:r>
              <a:rPr lang="de-DE" sz="2200" dirty="0" err="1"/>
              <a:t>applying</a:t>
            </a:r>
            <a:r>
              <a:rPr lang="de-DE" sz="2200" dirty="0"/>
              <a:t> a </a:t>
            </a:r>
            <a:r>
              <a:rPr lang="de-DE" sz="2200" dirty="0" err="1"/>
              <a:t>mulitlevel</a:t>
            </a:r>
            <a:r>
              <a:rPr lang="de-DE" sz="2200" dirty="0"/>
              <a:t> </a:t>
            </a:r>
            <a:r>
              <a:rPr lang="de-DE" sz="2200" dirty="0" err="1"/>
              <a:t>approach</a:t>
            </a:r>
            <a:r>
              <a:rPr lang="de-DE" sz="2200" dirty="0"/>
              <a:t> (multidimensional </a:t>
            </a:r>
            <a:r>
              <a:rPr lang="de-DE" sz="2200" dirty="0" err="1"/>
              <a:t>system</a:t>
            </a:r>
            <a:r>
              <a:rPr lang="de-DE" sz="2200" dirty="0"/>
              <a:t> </a:t>
            </a:r>
            <a:r>
              <a:rPr lang="de-DE" sz="2200" dirty="0" err="1"/>
              <a:t>analyses</a:t>
            </a:r>
            <a:r>
              <a:rPr lang="de-DE" sz="2200" dirty="0"/>
              <a:t>) (</a:t>
            </a:r>
            <a:r>
              <a:rPr lang="de-DE" sz="2200" dirty="0" err="1"/>
              <a:t>second</a:t>
            </a:r>
            <a:r>
              <a:rPr lang="de-DE" sz="2200" dirty="0"/>
              <a:t> </a:t>
            </a:r>
            <a:r>
              <a:rPr lang="de-DE" sz="2200" dirty="0" err="1"/>
              <a:t>day</a:t>
            </a:r>
            <a:r>
              <a:rPr lang="de-DE" sz="2200" dirty="0"/>
              <a:t> of  </a:t>
            </a:r>
            <a:r>
              <a:rPr lang="de-DE" sz="2200" dirty="0" err="1"/>
              <a:t>conference</a:t>
            </a:r>
            <a:r>
              <a:rPr lang="de-DE" sz="2200" dirty="0"/>
              <a:t>)   </a:t>
            </a:r>
          </a:p>
          <a:p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Labour </a:t>
            </a:r>
            <a:r>
              <a:rPr lang="de-DE" dirty="0" err="1"/>
              <a:t>and</a:t>
            </a:r>
            <a:r>
              <a:rPr lang="de-DE" dirty="0"/>
              <a:t> Skills Shortages</a:t>
            </a:r>
          </a:p>
        </p:txBody>
      </p:sp>
    </p:spTree>
    <p:extLst>
      <p:ext uri="{BB962C8B-B14F-4D97-AF65-F5344CB8AC3E}">
        <p14:creationId xmlns:p14="http://schemas.microsoft.com/office/powerpoint/2010/main" val="39543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Labour </a:t>
            </a:r>
            <a:r>
              <a:rPr lang="de-DE" dirty="0" err="1"/>
              <a:t>and</a:t>
            </a:r>
            <a:r>
              <a:rPr lang="de-DE" dirty="0"/>
              <a:t> Skills Shortages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e-DE" sz="2600" b="1" dirty="0" err="1"/>
              <a:t>Conceptual</a:t>
            </a:r>
            <a:r>
              <a:rPr lang="de-DE" sz="2600" b="1" dirty="0"/>
              <a:t> </a:t>
            </a:r>
            <a:r>
              <a:rPr lang="de-DE" sz="2600" b="1" dirty="0" err="1"/>
              <a:t>Approaches</a:t>
            </a:r>
            <a:r>
              <a:rPr lang="de-DE" sz="2600" b="1" dirty="0"/>
              <a:t>, Measurement </a:t>
            </a:r>
            <a:r>
              <a:rPr lang="de-DE" sz="2600" b="1" dirty="0" err="1"/>
              <a:t>and</a:t>
            </a:r>
            <a:r>
              <a:rPr lang="de-DE" sz="2600" b="1" dirty="0"/>
              <a:t> Data</a:t>
            </a:r>
          </a:p>
          <a:p>
            <a:endParaRPr lang="de-DE" sz="900" dirty="0"/>
          </a:p>
          <a:p>
            <a:r>
              <a:rPr lang="de-DE" sz="2600" b="1" dirty="0"/>
              <a:t>Labour </a:t>
            </a:r>
            <a:r>
              <a:rPr lang="de-DE" sz="2600" b="1" dirty="0" err="1"/>
              <a:t>shortages</a:t>
            </a:r>
            <a:endParaRPr lang="de-DE" sz="26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demand</a:t>
            </a:r>
            <a:r>
              <a:rPr lang="de-DE" sz="2200" dirty="0"/>
              <a:t> </a:t>
            </a:r>
            <a:r>
              <a:rPr lang="de-DE" sz="2200" dirty="0" err="1"/>
              <a:t>is</a:t>
            </a:r>
            <a:r>
              <a:rPr lang="de-DE" sz="2200" dirty="0"/>
              <a:t> </a:t>
            </a:r>
            <a:r>
              <a:rPr lang="de-DE" sz="2200" dirty="0" err="1"/>
              <a:t>higher</a:t>
            </a:r>
            <a:r>
              <a:rPr lang="de-DE" sz="2200" dirty="0"/>
              <a:t> </a:t>
            </a:r>
            <a:r>
              <a:rPr lang="de-DE" sz="2200" dirty="0" err="1"/>
              <a:t>than</a:t>
            </a:r>
            <a:r>
              <a:rPr lang="de-DE" sz="2200" dirty="0"/>
              <a:t> </a:t>
            </a:r>
            <a:r>
              <a:rPr lang="de-DE" sz="2200" dirty="0" err="1"/>
              <a:t>supply</a:t>
            </a:r>
            <a:r>
              <a:rPr lang="de-DE" sz="2200" dirty="0"/>
              <a:t>: </a:t>
            </a:r>
            <a:r>
              <a:rPr lang="de-DE" sz="2200" dirty="0" err="1"/>
              <a:t>indicators</a:t>
            </a:r>
            <a:r>
              <a:rPr lang="de-DE" sz="2200" dirty="0"/>
              <a:t>; e.g., high </a:t>
            </a:r>
            <a:r>
              <a:rPr lang="de-DE" sz="2200" dirty="0" err="1"/>
              <a:t>vacancy</a:t>
            </a:r>
            <a:r>
              <a:rPr lang="de-DE" sz="2200" dirty="0"/>
              <a:t> </a:t>
            </a:r>
            <a:r>
              <a:rPr lang="de-DE" sz="2200" dirty="0" err="1"/>
              <a:t>rates</a:t>
            </a:r>
            <a:endParaRPr lang="de-DE" sz="2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seasonal</a:t>
            </a:r>
            <a:r>
              <a:rPr lang="de-DE" sz="2200" dirty="0"/>
              <a:t> vs. </a:t>
            </a:r>
            <a:r>
              <a:rPr lang="de-DE" sz="2200" dirty="0" err="1" smtClean="0"/>
              <a:t>structural</a:t>
            </a:r>
            <a:r>
              <a:rPr lang="de-DE" sz="2200" dirty="0"/>
              <a:t>: </a:t>
            </a:r>
            <a:r>
              <a:rPr lang="de-DE" sz="2200" dirty="0" err="1"/>
              <a:t>caused</a:t>
            </a:r>
            <a:r>
              <a:rPr lang="de-DE" sz="2200" dirty="0"/>
              <a:t> </a:t>
            </a:r>
            <a:r>
              <a:rPr lang="de-DE" sz="2200" dirty="0" err="1"/>
              <a:t>mostly</a:t>
            </a:r>
            <a:r>
              <a:rPr lang="de-DE" sz="2200" dirty="0"/>
              <a:t> </a:t>
            </a:r>
            <a:r>
              <a:rPr lang="de-DE" sz="2200" dirty="0" err="1"/>
              <a:t>by</a:t>
            </a:r>
            <a:r>
              <a:rPr lang="de-DE" sz="2200" dirty="0"/>
              <a:t> </a:t>
            </a:r>
            <a:r>
              <a:rPr lang="de-DE" sz="2200" dirty="0" err="1"/>
              <a:t>macro</a:t>
            </a:r>
            <a:r>
              <a:rPr lang="de-DE" sz="2200" dirty="0"/>
              <a:t> </a:t>
            </a:r>
            <a:r>
              <a:rPr lang="de-DE" sz="2200" dirty="0" err="1"/>
              <a:t>factors</a:t>
            </a:r>
            <a:r>
              <a:rPr lang="de-DE" sz="2200" dirty="0"/>
              <a:t> of </a:t>
            </a:r>
            <a:r>
              <a:rPr lang="de-DE" sz="2200" dirty="0" err="1"/>
              <a:t>change</a:t>
            </a:r>
            <a:endParaRPr lang="de-DE" sz="2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strategies</a:t>
            </a:r>
            <a:r>
              <a:rPr lang="de-DE" sz="2200" dirty="0"/>
              <a:t>: </a:t>
            </a:r>
            <a:r>
              <a:rPr lang="de-DE" sz="2200" dirty="0" err="1"/>
              <a:t>increase</a:t>
            </a:r>
            <a:r>
              <a:rPr lang="de-DE" sz="2200" dirty="0"/>
              <a:t> </a:t>
            </a:r>
            <a:r>
              <a:rPr lang="de-DE" sz="2200" dirty="0" err="1"/>
              <a:t>the</a:t>
            </a:r>
            <a:r>
              <a:rPr lang="de-DE" sz="2200" dirty="0"/>
              <a:t> </a:t>
            </a:r>
            <a:r>
              <a:rPr lang="de-DE" sz="2200" dirty="0" err="1"/>
              <a:t>number</a:t>
            </a:r>
            <a:r>
              <a:rPr lang="de-DE" sz="2200" dirty="0"/>
              <a:t> of (potential) </a:t>
            </a:r>
            <a:r>
              <a:rPr lang="de-DE" sz="2200" dirty="0" err="1"/>
              <a:t>employees</a:t>
            </a:r>
            <a:r>
              <a:rPr lang="de-DE" sz="2200" dirty="0"/>
              <a:t> (e.g., </a:t>
            </a:r>
            <a:r>
              <a:rPr lang="de-DE" sz="2200" dirty="0" err="1"/>
              <a:t>migration</a:t>
            </a:r>
            <a:r>
              <a:rPr lang="de-DE" sz="2200" dirty="0"/>
              <a:t> </a:t>
            </a:r>
            <a:r>
              <a:rPr lang="de-DE" sz="2200" dirty="0" err="1"/>
              <a:t>policies</a:t>
            </a:r>
            <a:r>
              <a:rPr lang="de-DE" sz="2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sz="2200" dirty="0"/>
          </a:p>
          <a:p>
            <a:r>
              <a:rPr lang="de-DE" sz="2200" b="1" dirty="0" err="1"/>
              <a:t>Conceptual</a:t>
            </a:r>
            <a:r>
              <a:rPr lang="de-DE" sz="2200" b="1" dirty="0"/>
              <a:t> </a:t>
            </a:r>
            <a:r>
              <a:rPr lang="de-DE" sz="2200" b="1" dirty="0" err="1"/>
              <a:t>Approaches</a:t>
            </a:r>
            <a:r>
              <a:rPr lang="de-DE" sz="2200" b="1" dirty="0"/>
              <a:t>, Measurement </a:t>
            </a:r>
            <a:r>
              <a:rPr lang="de-DE" sz="2200" b="1" dirty="0" err="1"/>
              <a:t>and</a:t>
            </a:r>
            <a:r>
              <a:rPr lang="de-DE" sz="2200" b="1" dirty="0"/>
              <a:t> Data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tightness</a:t>
            </a:r>
            <a:r>
              <a:rPr lang="de-DE" sz="2200" dirty="0"/>
              <a:t> </a:t>
            </a:r>
            <a:r>
              <a:rPr lang="de-DE" sz="2200" dirty="0" err="1"/>
              <a:t>analyses</a:t>
            </a:r>
            <a:r>
              <a:rPr lang="de-DE" sz="2200" dirty="0"/>
              <a:t>  (bipolar </a:t>
            </a:r>
            <a:r>
              <a:rPr lang="de-DE" sz="2200" dirty="0" err="1"/>
              <a:t>approach</a:t>
            </a:r>
            <a:r>
              <a:rPr lang="de-DE" sz="2200" dirty="0"/>
              <a:t>: </a:t>
            </a:r>
            <a:r>
              <a:rPr lang="de-DE" sz="2200" dirty="0" err="1"/>
              <a:t>tightness</a:t>
            </a:r>
            <a:r>
              <a:rPr lang="de-DE" sz="2200" dirty="0"/>
              <a:t> and </a:t>
            </a:r>
            <a:r>
              <a:rPr lang="de-DE" sz="2200" dirty="0" err="1"/>
              <a:t>slack</a:t>
            </a:r>
            <a:r>
              <a:rPr lang="de-DE" sz="2200" dirty="0"/>
              <a:t>,  </a:t>
            </a:r>
            <a:r>
              <a:rPr lang="de-DE" sz="2200" dirty="0" err="1"/>
              <a:t>sectors</a:t>
            </a:r>
            <a:r>
              <a:rPr lang="de-DE" sz="2200" dirty="0"/>
              <a:t> and  </a:t>
            </a:r>
            <a:r>
              <a:rPr lang="de-DE" sz="2200" dirty="0" err="1"/>
              <a:t>occupations</a:t>
            </a:r>
            <a:r>
              <a:rPr lang="de-DE" sz="2200" dirty="0"/>
              <a:t>, national and regional </a:t>
            </a:r>
            <a:r>
              <a:rPr lang="de-DE" sz="2200" dirty="0" err="1"/>
              <a:t>levels</a:t>
            </a:r>
            <a:r>
              <a:rPr lang="de-DE" sz="2200" dirty="0"/>
              <a:t>, time </a:t>
            </a:r>
            <a:r>
              <a:rPr lang="de-DE" sz="2200" dirty="0" err="1"/>
              <a:t>horizon</a:t>
            </a:r>
            <a:r>
              <a:rPr lang="de-DE" sz="2200" dirty="0"/>
              <a:t>, </a:t>
            </a:r>
            <a:r>
              <a:rPr lang="de-DE" sz="2200" dirty="0" err="1"/>
              <a:t>comparative</a:t>
            </a:r>
            <a:r>
              <a:rPr lang="de-DE" sz="2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indicators</a:t>
            </a:r>
            <a:r>
              <a:rPr lang="de-DE" sz="2200" dirty="0"/>
              <a:t> </a:t>
            </a:r>
            <a:r>
              <a:rPr lang="de-DE" sz="2200" dirty="0" err="1"/>
              <a:t>applied</a:t>
            </a:r>
            <a:r>
              <a:rPr lang="de-DE" sz="2200" dirty="0"/>
              <a:t>: </a:t>
            </a:r>
            <a:r>
              <a:rPr lang="de-DE" sz="2200" dirty="0" err="1"/>
              <a:t>vacancy</a:t>
            </a:r>
            <a:r>
              <a:rPr lang="de-DE" sz="2200" dirty="0"/>
              <a:t> rate (</a:t>
            </a:r>
            <a:r>
              <a:rPr lang="de-DE" sz="2200" dirty="0" err="1"/>
              <a:t>data</a:t>
            </a:r>
            <a:r>
              <a:rPr lang="de-DE" sz="2200" dirty="0"/>
              <a:t> </a:t>
            </a:r>
            <a:r>
              <a:rPr lang="de-DE" sz="2200" dirty="0" err="1"/>
              <a:t>quality</a:t>
            </a:r>
            <a:r>
              <a:rPr lang="de-DE" sz="2200" dirty="0"/>
              <a:t>?), </a:t>
            </a:r>
            <a:r>
              <a:rPr lang="de-DE" sz="2200" dirty="0" err="1"/>
              <a:t>unemployment</a:t>
            </a:r>
            <a:r>
              <a:rPr lang="de-DE" sz="2200" dirty="0"/>
              <a:t> rate, rate of </a:t>
            </a:r>
            <a:r>
              <a:rPr lang="de-DE" sz="2200" dirty="0" err="1"/>
              <a:t>over</a:t>
            </a:r>
            <a:r>
              <a:rPr lang="de-DE" sz="2200" dirty="0"/>
              <a:t>- </a:t>
            </a:r>
            <a:r>
              <a:rPr lang="de-DE" sz="2200" dirty="0" err="1"/>
              <a:t>or</a:t>
            </a:r>
            <a:r>
              <a:rPr lang="de-DE" sz="2200" dirty="0"/>
              <a:t> </a:t>
            </a:r>
            <a:r>
              <a:rPr lang="de-DE" sz="2200" dirty="0" err="1"/>
              <a:t>underqualified</a:t>
            </a:r>
            <a:endParaRPr lang="de-DE" sz="22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626191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Labour </a:t>
            </a:r>
            <a:r>
              <a:rPr lang="de-DE" dirty="0" err="1"/>
              <a:t>and</a:t>
            </a:r>
            <a:r>
              <a:rPr lang="de-DE" dirty="0"/>
              <a:t> Skills Shortages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sz="2600" b="1" dirty="0"/>
              <a:t>Labour </a:t>
            </a:r>
            <a:r>
              <a:rPr lang="de-DE" sz="2600" b="1" dirty="0" err="1"/>
              <a:t>Shortage</a:t>
            </a:r>
            <a:endParaRPr lang="de-DE" sz="26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sz="900" dirty="0"/>
          </a:p>
          <a:p>
            <a:r>
              <a:rPr lang="de-DE" sz="2400" b="1" dirty="0" err="1"/>
              <a:t>Conceptual</a:t>
            </a:r>
            <a:r>
              <a:rPr lang="de-DE" sz="2400" b="1" dirty="0"/>
              <a:t> </a:t>
            </a:r>
            <a:r>
              <a:rPr lang="de-DE" sz="2400" b="1" dirty="0" err="1"/>
              <a:t>Approaches</a:t>
            </a:r>
            <a:r>
              <a:rPr lang="de-DE" sz="2400" b="1" dirty="0"/>
              <a:t>, Measurement </a:t>
            </a:r>
            <a:r>
              <a:rPr lang="de-DE" sz="2400" b="1" dirty="0" err="1"/>
              <a:t>and</a:t>
            </a:r>
            <a:r>
              <a:rPr lang="de-DE" sz="2400" b="1" dirty="0"/>
              <a:t> Data</a:t>
            </a:r>
          </a:p>
          <a:p>
            <a:r>
              <a:rPr lang="de-DE" sz="2400" b="1" dirty="0" err="1"/>
              <a:t>Matching-Concepts</a:t>
            </a:r>
            <a:endParaRPr lang="de-DE" sz="24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400" dirty="0" err="1"/>
              <a:t>matching</a:t>
            </a:r>
            <a:r>
              <a:rPr lang="de-DE" sz="2400" dirty="0"/>
              <a:t> </a:t>
            </a:r>
            <a:r>
              <a:rPr lang="de-DE" sz="2400" dirty="0" err="1"/>
              <a:t>analyses</a:t>
            </a:r>
            <a:r>
              <a:rPr lang="de-DE" sz="2400" dirty="0"/>
              <a:t>: </a:t>
            </a:r>
            <a:r>
              <a:rPr lang="de-DE" sz="2400" dirty="0" err="1"/>
              <a:t>supply</a:t>
            </a:r>
            <a:r>
              <a:rPr lang="de-DE" sz="2400" dirty="0"/>
              <a:t>, </a:t>
            </a:r>
            <a:r>
              <a:rPr lang="de-DE" sz="2400" dirty="0" err="1"/>
              <a:t>demand</a:t>
            </a:r>
            <a:r>
              <a:rPr lang="de-DE" sz="2400" dirty="0"/>
              <a:t>, (</a:t>
            </a:r>
            <a:r>
              <a:rPr lang="de-DE" sz="2400" dirty="0" err="1"/>
              <a:t>mis</a:t>
            </a:r>
            <a:r>
              <a:rPr lang="de-DE" sz="2400" dirty="0"/>
              <a:t>)</a:t>
            </a:r>
            <a:r>
              <a:rPr lang="de-DE" sz="2400" dirty="0" err="1"/>
              <a:t>matches</a:t>
            </a:r>
            <a:r>
              <a:rPr lang="de-DE" sz="2400" dirty="0"/>
              <a:t>: </a:t>
            </a:r>
            <a:r>
              <a:rPr lang="de-DE" sz="2400" dirty="0" err="1"/>
              <a:t>sectors</a:t>
            </a:r>
            <a:r>
              <a:rPr lang="de-DE" sz="2400" dirty="0"/>
              <a:t>, </a:t>
            </a:r>
            <a:r>
              <a:rPr lang="de-DE" sz="2400" dirty="0" err="1"/>
              <a:t>occupations</a:t>
            </a:r>
            <a:r>
              <a:rPr lang="de-DE" sz="2400" dirty="0"/>
              <a:t>, national and regional, </a:t>
            </a:r>
            <a:r>
              <a:rPr lang="de-DE" sz="2400" dirty="0" err="1"/>
              <a:t>current</a:t>
            </a:r>
            <a:r>
              <a:rPr lang="de-DE" sz="2400" dirty="0"/>
              <a:t>). </a:t>
            </a:r>
            <a:r>
              <a:rPr lang="de-DE" sz="2400" dirty="0" err="1"/>
              <a:t>Statistics</a:t>
            </a:r>
            <a:r>
              <a:rPr lang="de-DE" sz="2400" dirty="0"/>
              <a:t>, </a:t>
            </a:r>
            <a:r>
              <a:rPr lang="de-DE" sz="2400" dirty="0" err="1"/>
              <a:t>survey</a:t>
            </a:r>
            <a:r>
              <a:rPr lang="de-DE" sz="2400" dirty="0"/>
              <a:t> </a:t>
            </a:r>
            <a:r>
              <a:rPr lang="de-DE" sz="2400" dirty="0" err="1"/>
              <a:t>data</a:t>
            </a:r>
            <a:r>
              <a:rPr lang="de-DE" sz="2400" dirty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400" dirty="0" err="1"/>
              <a:t>forecast</a:t>
            </a:r>
            <a:r>
              <a:rPr lang="de-DE" sz="2400" dirty="0"/>
              <a:t> (quantitative </a:t>
            </a:r>
            <a:r>
              <a:rPr lang="de-DE" sz="2400" dirty="0" err="1"/>
              <a:t>prognoses</a:t>
            </a:r>
            <a:r>
              <a:rPr lang="de-DE" sz="2400" dirty="0"/>
              <a:t>: </a:t>
            </a:r>
            <a:r>
              <a:rPr lang="de-DE" sz="2400" dirty="0" err="1"/>
              <a:t>prospective</a:t>
            </a:r>
            <a:r>
              <a:rPr lang="de-DE" sz="2400" dirty="0"/>
              <a:t> </a:t>
            </a:r>
            <a:r>
              <a:rPr lang="de-DE" sz="2400" dirty="0" err="1"/>
              <a:t>demand</a:t>
            </a:r>
            <a:r>
              <a:rPr lang="de-DE" sz="2400" dirty="0"/>
              <a:t> [</a:t>
            </a:r>
            <a:r>
              <a:rPr lang="de-DE" sz="2400" dirty="0" err="1"/>
              <a:t>age</a:t>
            </a:r>
            <a:r>
              <a:rPr lang="de-DE" sz="2400" dirty="0"/>
              <a:t> </a:t>
            </a:r>
            <a:r>
              <a:rPr lang="de-DE" sz="2400" dirty="0" err="1"/>
              <a:t>replacement</a:t>
            </a:r>
            <a:r>
              <a:rPr lang="de-DE" sz="2400" dirty="0"/>
              <a:t> and </a:t>
            </a:r>
            <a:r>
              <a:rPr lang="de-DE" sz="2400" dirty="0" err="1"/>
              <a:t>economic</a:t>
            </a:r>
            <a:r>
              <a:rPr lang="de-DE" sz="2400" dirty="0"/>
              <a:t> </a:t>
            </a:r>
            <a:r>
              <a:rPr lang="de-DE" sz="2400" dirty="0" err="1"/>
              <a:t>development</a:t>
            </a:r>
            <a:r>
              <a:rPr lang="de-DE" sz="2400" dirty="0"/>
              <a:t>], </a:t>
            </a:r>
            <a:r>
              <a:rPr lang="de-DE" sz="2400" dirty="0" err="1"/>
              <a:t>supply</a:t>
            </a:r>
            <a:r>
              <a:rPr lang="de-DE" sz="2400" dirty="0"/>
              <a:t> and [</a:t>
            </a:r>
            <a:r>
              <a:rPr lang="de-DE" sz="2400" dirty="0" err="1"/>
              <a:t>mis</a:t>
            </a:r>
            <a:r>
              <a:rPr lang="de-DE" sz="2400" dirty="0"/>
              <a:t>]match: </a:t>
            </a:r>
            <a:r>
              <a:rPr lang="de-DE" sz="2400" dirty="0" err="1"/>
              <a:t>sectors</a:t>
            </a:r>
            <a:r>
              <a:rPr lang="de-DE" sz="2400" dirty="0"/>
              <a:t> and </a:t>
            </a:r>
            <a:r>
              <a:rPr lang="de-DE" sz="2400" dirty="0" err="1"/>
              <a:t>occupations</a:t>
            </a:r>
            <a:r>
              <a:rPr lang="de-DE" sz="2400" dirty="0"/>
              <a:t>, national and regional </a:t>
            </a:r>
            <a:r>
              <a:rPr lang="de-DE" sz="2400" dirty="0" err="1"/>
              <a:t>level</a:t>
            </a:r>
            <a:r>
              <a:rPr lang="de-DE" sz="2400" dirty="0"/>
              <a:t>; </a:t>
            </a:r>
            <a:r>
              <a:rPr lang="de-DE" sz="2400" dirty="0" err="1"/>
              <a:t>periods</a:t>
            </a:r>
            <a:r>
              <a:rPr lang="de-DE" sz="2400" dirty="0"/>
              <a:t>). Quantitative </a:t>
            </a:r>
            <a:r>
              <a:rPr lang="de-DE" sz="2400" dirty="0" err="1"/>
              <a:t>data</a:t>
            </a:r>
            <a:r>
              <a:rPr lang="de-DE" sz="2400" dirty="0"/>
              <a:t> </a:t>
            </a:r>
            <a:r>
              <a:rPr lang="de-DE" sz="2400" dirty="0" err="1"/>
              <a:t>from</a:t>
            </a:r>
            <a:r>
              <a:rPr lang="de-DE" sz="2400" dirty="0"/>
              <a:t> </a:t>
            </a:r>
            <a:r>
              <a:rPr lang="de-DE" sz="2400" dirty="0" err="1"/>
              <a:t>labour</a:t>
            </a:r>
            <a:r>
              <a:rPr lang="de-DE" sz="2400" dirty="0"/>
              <a:t> </a:t>
            </a:r>
            <a:r>
              <a:rPr lang="de-DE" sz="2400" dirty="0" err="1"/>
              <a:t>statistics</a:t>
            </a:r>
            <a:r>
              <a:rPr lang="de-DE" sz="2400" dirty="0"/>
              <a:t>.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400" dirty="0" err="1"/>
              <a:t>foresight</a:t>
            </a:r>
            <a:r>
              <a:rPr lang="de-DE" sz="2400" dirty="0"/>
              <a:t> (</a:t>
            </a:r>
            <a:r>
              <a:rPr lang="de-DE" sz="2400" dirty="0" err="1"/>
              <a:t>future</a:t>
            </a:r>
            <a:r>
              <a:rPr lang="de-DE" sz="2400" dirty="0"/>
              <a:t> </a:t>
            </a:r>
            <a:r>
              <a:rPr lang="de-DE" sz="2400" dirty="0" err="1"/>
              <a:t>scenarios</a:t>
            </a:r>
            <a:r>
              <a:rPr lang="de-DE" sz="2400" dirty="0"/>
              <a:t>: </a:t>
            </a:r>
            <a:r>
              <a:rPr lang="de-DE" sz="2400" dirty="0" err="1"/>
              <a:t>labour</a:t>
            </a:r>
            <a:r>
              <a:rPr lang="de-DE" sz="2400" dirty="0"/>
              <a:t> </a:t>
            </a:r>
            <a:r>
              <a:rPr lang="de-DE" sz="2400" dirty="0" err="1"/>
              <a:t>shortage</a:t>
            </a:r>
            <a:r>
              <a:rPr lang="de-DE" sz="2400" dirty="0"/>
              <a:t> and </a:t>
            </a:r>
            <a:r>
              <a:rPr lang="de-DE" sz="2400" dirty="0" err="1"/>
              <a:t>surplus</a:t>
            </a:r>
            <a:r>
              <a:rPr lang="de-DE" sz="2400" dirty="0"/>
              <a:t> [</a:t>
            </a:r>
            <a:r>
              <a:rPr lang="de-DE" sz="2400" dirty="0" err="1"/>
              <a:t>sectors</a:t>
            </a:r>
            <a:r>
              <a:rPr lang="de-DE" sz="2400" dirty="0"/>
              <a:t>, </a:t>
            </a:r>
            <a:r>
              <a:rPr lang="de-DE" sz="2400" dirty="0" err="1"/>
              <a:t>occupations</a:t>
            </a:r>
            <a:r>
              <a:rPr lang="de-DE" sz="2400" dirty="0"/>
              <a:t>, national and regional </a:t>
            </a:r>
            <a:r>
              <a:rPr lang="de-DE" sz="2400" dirty="0" err="1"/>
              <a:t>level</a:t>
            </a:r>
            <a:r>
              <a:rPr lang="de-DE" sz="2400" dirty="0"/>
              <a:t>: time </a:t>
            </a:r>
            <a:r>
              <a:rPr lang="de-DE" sz="2400" dirty="0" err="1"/>
              <a:t>horizon</a:t>
            </a:r>
            <a:r>
              <a:rPr lang="de-DE" sz="2400" dirty="0"/>
              <a:t>]). Qualitative </a:t>
            </a:r>
            <a:r>
              <a:rPr lang="de-DE" sz="2400" dirty="0" err="1"/>
              <a:t>data</a:t>
            </a:r>
            <a:r>
              <a:rPr lang="de-DE" sz="2400" dirty="0"/>
              <a:t> </a:t>
            </a:r>
            <a:r>
              <a:rPr lang="de-DE" sz="2400" dirty="0" err="1"/>
              <a:t>from</a:t>
            </a:r>
            <a:r>
              <a:rPr lang="de-DE" sz="2400" dirty="0"/>
              <a:t> </a:t>
            </a:r>
            <a:r>
              <a:rPr lang="de-DE" sz="2400" dirty="0" err="1"/>
              <a:t>experts</a:t>
            </a:r>
            <a:r>
              <a:rPr lang="de-DE" sz="2400" dirty="0"/>
              <a:t>.</a:t>
            </a:r>
          </a:p>
          <a:p>
            <a:r>
              <a:rPr lang="de-DE" sz="2400" b="1" dirty="0"/>
              <a:t>Other </a:t>
            </a:r>
            <a:r>
              <a:rPr lang="de-DE" sz="2400" b="1" dirty="0" err="1"/>
              <a:t>concepts</a:t>
            </a:r>
            <a:r>
              <a:rPr lang="de-DE" sz="2400" b="1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/>
              <a:t>focus</a:t>
            </a:r>
            <a:r>
              <a:rPr lang="de-DE" sz="2400" dirty="0"/>
              <a:t> </a:t>
            </a:r>
            <a:r>
              <a:rPr lang="de-DE" sz="2400" dirty="0" err="1"/>
              <a:t>groups</a:t>
            </a:r>
            <a:r>
              <a:rPr lang="de-DE" sz="2400" dirty="0"/>
              <a:t>, expert </a:t>
            </a:r>
            <a:r>
              <a:rPr lang="de-DE" sz="2400" dirty="0" err="1"/>
              <a:t>interviews</a:t>
            </a:r>
            <a:r>
              <a:rPr lang="de-DE" sz="2400" dirty="0"/>
              <a:t>, </a:t>
            </a:r>
            <a:r>
              <a:rPr lang="de-DE" sz="2400" dirty="0" err="1"/>
              <a:t>text</a:t>
            </a:r>
            <a:r>
              <a:rPr lang="de-DE" sz="2400" dirty="0"/>
              <a:t> </a:t>
            </a:r>
            <a:r>
              <a:rPr lang="de-DE" sz="2400" dirty="0" err="1"/>
              <a:t>analyses</a:t>
            </a:r>
            <a:r>
              <a:rPr lang="de-DE" sz="2400" dirty="0"/>
              <a:t>, …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sz="2400" dirty="0"/>
          </a:p>
          <a:p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136377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Labour </a:t>
            </a:r>
            <a:r>
              <a:rPr lang="de-DE" dirty="0" err="1"/>
              <a:t>and</a:t>
            </a:r>
            <a:r>
              <a:rPr lang="de-DE" dirty="0"/>
              <a:t> Skills Shortages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r>
              <a:rPr lang="de-DE" sz="2400" b="1" dirty="0" err="1"/>
              <a:t>Conceptual</a:t>
            </a:r>
            <a:r>
              <a:rPr lang="de-DE" sz="2400" b="1" dirty="0"/>
              <a:t> </a:t>
            </a:r>
            <a:r>
              <a:rPr lang="de-DE" sz="2400" b="1" dirty="0" err="1"/>
              <a:t>Approaches</a:t>
            </a:r>
            <a:r>
              <a:rPr lang="de-DE" sz="2400" b="1" dirty="0"/>
              <a:t>, Measurement </a:t>
            </a:r>
            <a:r>
              <a:rPr lang="de-DE" sz="2400" b="1" dirty="0" err="1"/>
              <a:t>and</a:t>
            </a:r>
            <a:r>
              <a:rPr lang="de-DE" sz="2400" b="1" dirty="0"/>
              <a:t> Data</a:t>
            </a:r>
          </a:p>
          <a:p>
            <a:endParaRPr lang="de-DE" sz="800" dirty="0"/>
          </a:p>
          <a:p>
            <a:r>
              <a:rPr lang="de-DE" sz="2400" b="1" dirty="0"/>
              <a:t>Skills </a:t>
            </a:r>
            <a:r>
              <a:rPr lang="de-DE" sz="2400" b="1" dirty="0" err="1"/>
              <a:t>shortages</a:t>
            </a:r>
            <a:endParaRPr lang="de-DE" sz="2400" b="1" dirty="0"/>
          </a:p>
          <a:p>
            <a:endParaRPr lang="de-DE" sz="2200" b="1" dirty="0"/>
          </a:p>
          <a:p>
            <a:r>
              <a:rPr lang="de-DE" sz="2200" b="1" dirty="0" err="1"/>
              <a:t>Changes</a:t>
            </a:r>
            <a:r>
              <a:rPr lang="de-DE" sz="2200" b="1" dirty="0"/>
              <a:t> on Demand Side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/>
              <a:t>Demand </a:t>
            </a:r>
            <a:r>
              <a:rPr lang="de-DE" sz="2200" dirty="0" err="1"/>
              <a:t>for</a:t>
            </a:r>
            <a:r>
              <a:rPr lang="de-DE" sz="2200" dirty="0"/>
              <a:t> </a:t>
            </a:r>
            <a:r>
              <a:rPr lang="de-DE" sz="2200" dirty="0" err="1"/>
              <a:t>new</a:t>
            </a:r>
            <a:r>
              <a:rPr lang="de-DE" sz="2200" dirty="0"/>
              <a:t> </a:t>
            </a:r>
            <a:r>
              <a:rPr lang="de-DE" sz="2200" dirty="0" err="1"/>
              <a:t>skills</a:t>
            </a:r>
            <a:r>
              <a:rPr lang="de-DE" sz="2200" dirty="0"/>
              <a:t>: </a:t>
            </a:r>
            <a:r>
              <a:rPr lang="de-DE" sz="2200" dirty="0" err="1"/>
              <a:t>indicators</a:t>
            </a:r>
            <a:r>
              <a:rPr lang="de-DE" sz="2200" dirty="0"/>
              <a:t>: e.g., </a:t>
            </a:r>
            <a:r>
              <a:rPr lang="de-DE" sz="2200" dirty="0" err="1"/>
              <a:t>greening</a:t>
            </a:r>
            <a:r>
              <a:rPr lang="de-DE" sz="2200" dirty="0"/>
              <a:t> of </a:t>
            </a:r>
            <a:r>
              <a:rPr lang="de-DE" sz="2200" dirty="0" err="1"/>
              <a:t>economy</a:t>
            </a:r>
            <a:r>
              <a:rPr lang="de-DE" sz="2200" dirty="0"/>
              <a:t>, </a:t>
            </a:r>
            <a:r>
              <a:rPr lang="de-DE" sz="2200" dirty="0" err="1"/>
              <a:t>changes</a:t>
            </a:r>
            <a:r>
              <a:rPr lang="de-DE" sz="2200" dirty="0"/>
              <a:t> in </a:t>
            </a:r>
            <a:r>
              <a:rPr lang="de-DE" sz="2200" dirty="0" err="1"/>
              <a:t>sectors</a:t>
            </a:r>
            <a:r>
              <a:rPr lang="de-DE" sz="2200" dirty="0"/>
              <a:t> and </a:t>
            </a:r>
            <a:r>
              <a:rPr lang="de-DE" sz="2200" dirty="0" err="1"/>
              <a:t>occupations</a:t>
            </a:r>
            <a:r>
              <a:rPr lang="de-DE" sz="2200" dirty="0"/>
              <a:t> </a:t>
            </a:r>
            <a:r>
              <a:rPr lang="de-DE" sz="2200" dirty="0" err="1"/>
              <a:t>require</a:t>
            </a:r>
            <a:r>
              <a:rPr lang="de-DE" sz="2200" dirty="0"/>
              <a:t> </a:t>
            </a:r>
            <a:r>
              <a:rPr lang="de-DE" sz="2200" dirty="0" err="1"/>
              <a:t>new</a:t>
            </a:r>
            <a:r>
              <a:rPr lang="de-DE" sz="2200" dirty="0"/>
              <a:t> </a:t>
            </a:r>
            <a:r>
              <a:rPr lang="de-DE" sz="2200" dirty="0" err="1"/>
              <a:t>skills</a:t>
            </a:r>
            <a:r>
              <a:rPr lang="de-DE" sz="2200" dirty="0"/>
              <a:t> (</a:t>
            </a:r>
            <a:r>
              <a:rPr lang="de-DE" sz="2200" dirty="0" err="1"/>
              <a:t>to</a:t>
            </a:r>
            <a:r>
              <a:rPr lang="de-DE" sz="2200" dirty="0"/>
              <a:t> </a:t>
            </a:r>
            <a:r>
              <a:rPr lang="de-DE" sz="2200" dirty="0" err="1"/>
              <a:t>reduce</a:t>
            </a:r>
            <a:r>
              <a:rPr lang="de-DE" sz="2200" dirty="0"/>
              <a:t> </a:t>
            </a:r>
            <a:r>
              <a:rPr lang="de-DE" sz="2200" dirty="0" err="1"/>
              <a:t>skills</a:t>
            </a:r>
            <a:r>
              <a:rPr lang="de-DE" sz="2200" dirty="0"/>
              <a:t> </a:t>
            </a:r>
            <a:r>
              <a:rPr lang="de-DE" sz="2200" dirty="0" err="1"/>
              <a:t>mismatch</a:t>
            </a:r>
            <a:r>
              <a:rPr lang="de-DE" sz="2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/>
              <a:t>real time </a:t>
            </a:r>
            <a:r>
              <a:rPr lang="de-DE" sz="2200" dirty="0" err="1"/>
              <a:t>data</a:t>
            </a:r>
            <a:r>
              <a:rPr lang="de-DE" sz="2200" dirty="0"/>
              <a:t> (online-job-</a:t>
            </a:r>
            <a:r>
              <a:rPr lang="de-DE" sz="2200" dirty="0" err="1"/>
              <a:t>ads</a:t>
            </a:r>
            <a:r>
              <a:rPr lang="de-DE" sz="2200" dirty="0"/>
              <a:t>): </a:t>
            </a:r>
            <a:r>
              <a:rPr lang="de-DE" sz="2200" dirty="0" err="1"/>
              <a:t>types</a:t>
            </a:r>
            <a:r>
              <a:rPr lang="de-DE" sz="2200" dirty="0"/>
              <a:t> </a:t>
            </a:r>
            <a:r>
              <a:rPr lang="de-DE" sz="2200" dirty="0" err="1"/>
              <a:t>of</a:t>
            </a:r>
            <a:r>
              <a:rPr lang="de-DE" sz="2200" dirty="0"/>
              <a:t> </a:t>
            </a:r>
            <a:r>
              <a:rPr lang="de-DE" sz="2200" dirty="0" err="1"/>
              <a:t>skills</a:t>
            </a:r>
            <a:r>
              <a:rPr lang="de-DE" sz="2200" dirty="0"/>
              <a:t>: e.g., </a:t>
            </a:r>
            <a:r>
              <a:rPr lang="de-DE" sz="2200" dirty="0" err="1"/>
              <a:t>technical</a:t>
            </a:r>
            <a:r>
              <a:rPr lang="de-DE" sz="2200" dirty="0"/>
              <a:t>, transversal, social; </a:t>
            </a:r>
            <a:r>
              <a:rPr lang="de-DE" sz="2200" dirty="0" err="1"/>
              <a:t>occupations</a:t>
            </a:r>
            <a:r>
              <a:rPr lang="de-DE" sz="2200" dirty="0"/>
              <a:t>, </a:t>
            </a:r>
            <a:r>
              <a:rPr lang="de-DE" sz="2200" dirty="0" err="1"/>
              <a:t>sectors</a:t>
            </a:r>
            <a:r>
              <a:rPr lang="de-DE" sz="2200" dirty="0"/>
              <a:t>, </a:t>
            </a:r>
            <a:r>
              <a:rPr lang="de-DE" sz="2200" dirty="0" err="1"/>
              <a:t>regions</a:t>
            </a:r>
            <a:r>
              <a:rPr lang="de-DE" sz="2200" dirty="0"/>
              <a:t>; </a:t>
            </a:r>
            <a:r>
              <a:rPr lang="de-DE" sz="2200" dirty="0" err="1"/>
              <a:t>combined</a:t>
            </a:r>
            <a:r>
              <a:rPr lang="de-DE" sz="2200" dirty="0"/>
              <a:t> </a:t>
            </a:r>
            <a:r>
              <a:rPr lang="de-DE" sz="2200" dirty="0" err="1"/>
              <a:t>with</a:t>
            </a:r>
            <a:r>
              <a:rPr lang="de-DE" sz="2200" dirty="0"/>
              <a:t> expert </a:t>
            </a:r>
            <a:r>
              <a:rPr lang="de-DE" sz="2200" dirty="0" err="1"/>
              <a:t>panels</a:t>
            </a:r>
            <a:r>
              <a:rPr lang="de-DE" sz="2200" dirty="0"/>
              <a:t> </a:t>
            </a:r>
            <a:r>
              <a:rPr lang="de-DE" sz="2200" dirty="0" err="1"/>
              <a:t>or</a:t>
            </a:r>
            <a:r>
              <a:rPr lang="de-DE" sz="2200" dirty="0"/>
              <a:t> </a:t>
            </a:r>
            <a:r>
              <a:rPr lang="de-DE" sz="2200" dirty="0" err="1"/>
              <a:t>foresight</a:t>
            </a:r>
            <a:r>
              <a:rPr lang="de-DE" sz="2200" dirty="0"/>
              <a:t> </a:t>
            </a:r>
            <a:r>
              <a:rPr lang="de-DE" sz="2200" dirty="0" err="1"/>
              <a:t>techniques</a:t>
            </a:r>
            <a:r>
              <a:rPr lang="de-DE" sz="2200" dirty="0"/>
              <a:t> (</a:t>
            </a:r>
            <a:r>
              <a:rPr lang="de-DE" sz="2200" dirty="0" err="1"/>
              <a:t>predictive</a:t>
            </a:r>
            <a:r>
              <a:rPr lang="de-DE" sz="2200" dirty="0"/>
              <a:t> </a:t>
            </a:r>
            <a:r>
              <a:rPr lang="de-DE" sz="2200" dirty="0" err="1"/>
              <a:t>modeling</a:t>
            </a:r>
            <a:r>
              <a:rPr lang="de-DE" sz="22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strategies</a:t>
            </a:r>
            <a:r>
              <a:rPr lang="de-DE" sz="2200" dirty="0"/>
              <a:t>: </a:t>
            </a:r>
            <a:r>
              <a:rPr lang="de-DE" sz="2200" dirty="0" err="1"/>
              <a:t>education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training</a:t>
            </a:r>
            <a:r>
              <a:rPr lang="de-DE" sz="2200" dirty="0"/>
              <a:t> </a:t>
            </a:r>
            <a:r>
              <a:rPr lang="de-DE" sz="2200" dirty="0" err="1"/>
              <a:t>policies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programmes</a:t>
            </a:r>
            <a:r>
              <a:rPr lang="de-DE" sz="2200" dirty="0"/>
              <a:t> (e.g. </a:t>
            </a:r>
            <a:r>
              <a:rPr lang="de-DE" sz="2200" dirty="0" err="1"/>
              <a:t>applied</a:t>
            </a:r>
            <a:r>
              <a:rPr lang="de-DE" sz="2200" dirty="0"/>
              <a:t> in VET </a:t>
            </a:r>
            <a:r>
              <a:rPr lang="de-DE" sz="2200" dirty="0" err="1"/>
              <a:t>organisations</a:t>
            </a:r>
            <a:r>
              <a:rPr lang="de-DE" sz="2200" dirty="0"/>
              <a:t>, PES, </a:t>
            </a:r>
            <a:r>
              <a:rPr lang="de-DE" sz="2200" dirty="0" err="1"/>
              <a:t>universities</a:t>
            </a:r>
            <a:r>
              <a:rPr lang="de-DE" sz="2200" dirty="0"/>
              <a:t>, … )</a:t>
            </a:r>
          </a:p>
          <a:p>
            <a:endParaRPr lang="de-DE" sz="2400" dirty="0"/>
          </a:p>
          <a:p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1972672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Labour </a:t>
            </a:r>
            <a:r>
              <a:rPr lang="de-DE" dirty="0" err="1"/>
              <a:t>and</a:t>
            </a:r>
            <a:r>
              <a:rPr lang="de-DE" dirty="0"/>
              <a:t> Skills Shortages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r>
              <a:rPr lang="de-DE" sz="2400" b="1" dirty="0" err="1"/>
              <a:t>Conceptual</a:t>
            </a:r>
            <a:r>
              <a:rPr lang="de-DE" sz="2400" b="1" dirty="0"/>
              <a:t> </a:t>
            </a:r>
            <a:r>
              <a:rPr lang="de-DE" sz="2400" b="1" dirty="0" err="1"/>
              <a:t>Approaches</a:t>
            </a:r>
            <a:r>
              <a:rPr lang="de-DE" sz="2400" b="1" dirty="0"/>
              <a:t>, Measurement </a:t>
            </a:r>
            <a:r>
              <a:rPr lang="de-DE" sz="2400" b="1" dirty="0" err="1"/>
              <a:t>and</a:t>
            </a:r>
            <a:r>
              <a:rPr lang="de-DE" sz="2400" b="1" dirty="0"/>
              <a:t> Data</a:t>
            </a:r>
          </a:p>
          <a:p>
            <a:endParaRPr lang="de-DE" sz="800" dirty="0"/>
          </a:p>
          <a:p>
            <a:r>
              <a:rPr lang="de-DE" sz="2400" b="1" dirty="0"/>
              <a:t>Skills </a:t>
            </a:r>
            <a:r>
              <a:rPr lang="de-DE" sz="2400" b="1" dirty="0" err="1"/>
              <a:t>shortages</a:t>
            </a:r>
            <a:endParaRPr lang="de-DE" sz="2400" b="1" dirty="0"/>
          </a:p>
          <a:p>
            <a:endParaRPr lang="de-DE" sz="2200" dirty="0"/>
          </a:p>
          <a:p>
            <a:r>
              <a:rPr lang="de-DE" sz="2200" b="1" dirty="0" err="1"/>
              <a:t>Changes</a:t>
            </a:r>
            <a:r>
              <a:rPr lang="de-DE" sz="2200" b="1" dirty="0"/>
              <a:t> in Supply Side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requirement</a:t>
            </a:r>
            <a:r>
              <a:rPr lang="de-DE" sz="2200" dirty="0"/>
              <a:t> </a:t>
            </a:r>
            <a:r>
              <a:rPr lang="de-DE" sz="2200" dirty="0" err="1"/>
              <a:t>for</a:t>
            </a:r>
            <a:r>
              <a:rPr lang="de-DE" sz="2200" dirty="0"/>
              <a:t> </a:t>
            </a:r>
            <a:r>
              <a:rPr lang="de-DE" sz="2200" dirty="0" err="1"/>
              <a:t>updating</a:t>
            </a:r>
            <a:r>
              <a:rPr lang="de-DE" sz="2200" dirty="0"/>
              <a:t> </a:t>
            </a:r>
            <a:r>
              <a:rPr lang="de-DE" sz="2200" dirty="0" err="1"/>
              <a:t>skills</a:t>
            </a:r>
            <a:r>
              <a:rPr lang="de-DE" sz="2200" dirty="0"/>
              <a:t> of </a:t>
            </a:r>
            <a:r>
              <a:rPr lang="de-DE" sz="2200" dirty="0" err="1"/>
              <a:t>unemployed</a:t>
            </a:r>
            <a:r>
              <a:rPr lang="de-DE" sz="2200" dirty="0"/>
              <a:t>/</a:t>
            </a:r>
            <a:r>
              <a:rPr lang="de-DE" sz="2200" dirty="0" err="1"/>
              <a:t>individuals</a:t>
            </a:r>
            <a:r>
              <a:rPr lang="de-DE" sz="2200" dirty="0"/>
              <a:t> in </a:t>
            </a:r>
            <a:r>
              <a:rPr lang="de-DE" sz="2200" dirty="0" err="1"/>
              <a:t>hidden</a:t>
            </a:r>
            <a:r>
              <a:rPr lang="de-DE" sz="2200" dirty="0"/>
              <a:t> </a:t>
            </a:r>
            <a:r>
              <a:rPr lang="de-DE" sz="2200" dirty="0" err="1"/>
              <a:t>reserve</a:t>
            </a:r>
            <a:r>
              <a:rPr lang="de-DE" sz="2200" dirty="0"/>
              <a:t> </a:t>
            </a:r>
            <a:r>
              <a:rPr lang="de-DE" sz="2200" dirty="0" err="1"/>
              <a:t>or</a:t>
            </a:r>
            <a:r>
              <a:rPr lang="de-DE" sz="2200" dirty="0"/>
              <a:t> </a:t>
            </a:r>
            <a:r>
              <a:rPr lang="de-DE" sz="2200" dirty="0" err="1"/>
              <a:t>with</a:t>
            </a:r>
            <a:r>
              <a:rPr lang="de-DE" sz="2200" dirty="0"/>
              <a:t> </a:t>
            </a:r>
            <a:r>
              <a:rPr lang="de-DE" sz="2200" dirty="0" err="1"/>
              <a:t>skills</a:t>
            </a:r>
            <a:r>
              <a:rPr lang="de-DE" sz="2200" dirty="0"/>
              <a:t> </a:t>
            </a:r>
            <a:r>
              <a:rPr lang="de-DE" sz="2200" dirty="0" err="1"/>
              <a:t>trained</a:t>
            </a:r>
            <a:r>
              <a:rPr lang="de-DE" sz="2200" dirty="0"/>
              <a:t> in </a:t>
            </a:r>
            <a:r>
              <a:rPr lang="de-DE" sz="2200" dirty="0" err="1"/>
              <a:t>other</a:t>
            </a:r>
            <a:r>
              <a:rPr lang="de-DE" sz="2200" dirty="0"/>
              <a:t> countries not </a:t>
            </a:r>
            <a:r>
              <a:rPr lang="de-DE" sz="2200" dirty="0" err="1"/>
              <a:t>recognized</a:t>
            </a:r>
            <a:r>
              <a:rPr lang="de-DE" sz="2200" dirty="0"/>
              <a:t> </a:t>
            </a:r>
            <a:r>
              <a:rPr lang="de-DE" sz="2200" dirty="0" err="1"/>
              <a:t>by</a:t>
            </a:r>
            <a:r>
              <a:rPr lang="de-DE" sz="2200" dirty="0"/>
              <a:t> </a:t>
            </a:r>
            <a:r>
              <a:rPr lang="de-DE" sz="2200" dirty="0" err="1"/>
              <a:t>country</a:t>
            </a:r>
            <a:r>
              <a:rPr lang="de-DE" sz="2200" dirty="0"/>
              <a:t> of </a:t>
            </a:r>
            <a:r>
              <a:rPr lang="de-DE" sz="2200" dirty="0" err="1"/>
              <a:t>immigration</a:t>
            </a:r>
            <a:endParaRPr lang="de-DE" sz="2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routine</a:t>
            </a:r>
            <a:r>
              <a:rPr lang="de-DE" sz="2200" dirty="0"/>
              <a:t> </a:t>
            </a:r>
            <a:r>
              <a:rPr lang="de-DE" sz="2200" dirty="0" err="1"/>
              <a:t>data</a:t>
            </a:r>
            <a:r>
              <a:rPr lang="de-DE" sz="2200" dirty="0"/>
              <a:t> on </a:t>
            </a:r>
            <a:r>
              <a:rPr lang="de-DE" sz="2200" dirty="0" err="1"/>
              <a:t>skills</a:t>
            </a:r>
            <a:r>
              <a:rPr lang="de-DE" sz="2200" dirty="0"/>
              <a:t> </a:t>
            </a:r>
            <a:r>
              <a:rPr lang="de-DE" sz="2200" dirty="0" err="1"/>
              <a:t>assessment</a:t>
            </a:r>
            <a:r>
              <a:rPr lang="de-DE" sz="2200" dirty="0"/>
              <a:t> (</a:t>
            </a:r>
            <a:r>
              <a:rPr lang="de-DE" sz="2200" dirty="0" err="1"/>
              <a:t>profiling</a:t>
            </a:r>
            <a:r>
              <a:rPr lang="de-DE" sz="2200" dirty="0"/>
              <a:t>) </a:t>
            </a:r>
            <a:r>
              <a:rPr lang="de-DE" sz="2200" dirty="0" err="1"/>
              <a:t>from</a:t>
            </a:r>
            <a:r>
              <a:rPr lang="de-DE" sz="2200" dirty="0"/>
              <a:t> PES and </a:t>
            </a:r>
            <a:r>
              <a:rPr lang="de-DE" sz="2200" dirty="0" err="1"/>
              <a:t>training</a:t>
            </a:r>
            <a:r>
              <a:rPr lang="de-DE" sz="2200" dirty="0"/>
              <a:t> </a:t>
            </a:r>
            <a:r>
              <a:rPr lang="de-DE" sz="2200" dirty="0" err="1"/>
              <a:t>providers</a:t>
            </a:r>
            <a:r>
              <a:rPr lang="de-DE" sz="2200" dirty="0"/>
              <a:t>; CVs in online </a:t>
            </a:r>
            <a:r>
              <a:rPr lang="de-DE" sz="2200" dirty="0" err="1"/>
              <a:t>job</a:t>
            </a:r>
            <a:r>
              <a:rPr lang="de-DE" sz="2200" dirty="0"/>
              <a:t> </a:t>
            </a:r>
            <a:r>
              <a:rPr lang="de-DE" sz="2200" dirty="0" err="1"/>
              <a:t>portals</a:t>
            </a:r>
            <a:r>
              <a:rPr lang="de-DE" sz="2200" dirty="0"/>
              <a:t>; </a:t>
            </a:r>
            <a:r>
              <a:rPr lang="de-DE" sz="2200" dirty="0" err="1"/>
              <a:t>surveys</a:t>
            </a:r>
            <a:r>
              <a:rPr lang="de-DE" sz="2200" dirty="0"/>
              <a:t> and expert </a:t>
            </a:r>
            <a:r>
              <a:rPr lang="de-DE" sz="2200" dirty="0" err="1"/>
              <a:t>knowledge</a:t>
            </a:r>
            <a:r>
              <a:rPr lang="de-DE" sz="2200" dirty="0"/>
              <a:t>: </a:t>
            </a:r>
            <a:r>
              <a:rPr lang="de-DE" sz="2200" dirty="0" err="1"/>
              <a:t>challenge</a:t>
            </a:r>
            <a:r>
              <a:rPr lang="de-DE" sz="2200" dirty="0"/>
              <a:t> </a:t>
            </a:r>
            <a:r>
              <a:rPr lang="de-DE" sz="2200" dirty="0" err="1"/>
              <a:t>to</a:t>
            </a:r>
            <a:r>
              <a:rPr lang="de-DE" sz="2200" dirty="0"/>
              <a:t> </a:t>
            </a:r>
            <a:r>
              <a:rPr lang="de-DE" sz="2200" dirty="0" err="1"/>
              <a:t>define</a:t>
            </a:r>
            <a:r>
              <a:rPr lang="de-DE" sz="2200" dirty="0"/>
              <a:t> </a:t>
            </a:r>
            <a:r>
              <a:rPr lang="de-DE" sz="2200" dirty="0" err="1"/>
              <a:t>categories</a:t>
            </a:r>
            <a:r>
              <a:rPr lang="de-DE" sz="2200" dirty="0"/>
              <a:t> </a:t>
            </a:r>
            <a:r>
              <a:rPr lang="de-DE" sz="2200" dirty="0" err="1"/>
              <a:t>for</a:t>
            </a:r>
            <a:r>
              <a:rPr lang="de-DE" sz="2200" dirty="0"/>
              <a:t> </a:t>
            </a:r>
            <a:r>
              <a:rPr lang="de-DE" sz="2200" dirty="0" err="1"/>
              <a:t>measuring</a:t>
            </a:r>
            <a:r>
              <a:rPr lang="de-DE" sz="2200" dirty="0"/>
              <a:t> informal </a:t>
            </a:r>
            <a:r>
              <a:rPr lang="de-DE" sz="2200" dirty="0" err="1"/>
              <a:t>skills</a:t>
            </a:r>
            <a:r>
              <a:rPr lang="de-DE" sz="2200" dirty="0"/>
              <a:t>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200" dirty="0" err="1"/>
              <a:t>strategies</a:t>
            </a:r>
            <a:r>
              <a:rPr lang="de-DE" sz="2200" dirty="0"/>
              <a:t>: </a:t>
            </a:r>
            <a:r>
              <a:rPr lang="de-DE" sz="2200" dirty="0" err="1"/>
              <a:t>education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training</a:t>
            </a:r>
            <a:r>
              <a:rPr lang="de-DE" sz="2200" dirty="0"/>
              <a:t> </a:t>
            </a:r>
            <a:r>
              <a:rPr lang="de-DE" sz="2200" dirty="0" err="1"/>
              <a:t>policies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programmes</a:t>
            </a:r>
            <a:r>
              <a:rPr lang="de-DE" sz="2200" dirty="0"/>
              <a:t> (e.g. </a:t>
            </a:r>
            <a:r>
              <a:rPr lang="de-DE" sz="2200" dirty="0" err="1"/>
              <a:t>applied</a:t>
            </a:r>
            <a:r>
              <a:rPr lang="de-DE" sz="2200" dirty="0"/>
              <a:t> in VET </a:t>
            </a:r>
            <a:r>
              <a:rPr lang="de-DE" sz="2200" dirty="0" err="1"/>
              <a:t>organisations</a:t>
            </a:r>
            <a:r>
              <a:rPr lang="de-DE" sz="2200" dirty="0"/>
              <a:t>, PES, </a:t>
            </a:r>
            <a:r>
              <a:rPr lang="de-DE" sz="2200" dirty="0" err="1"/>
              <a:t>universities</a:t>
            </a:r>
            <a:r>
              <a:rPr lang="de-DE" sz="2200" dirty="0"/>
              <a:t>, … )</a:t>
            </a:r>
            <a:endParaRPr lang="de-DE" sz="2200" b="1" dirty="0"/>
          </a:p>
        </p:txBody>
      </p:sp>
    </p:spTree>
    <p:extLst>
      <p:ext uri="{BB962C8B-B14F-4D97-AF65-F5344CB8AC3E}">
        <p14:creationId xmlns:p14="http://schemas.microsoft.com/office/powerpoint/2010/main" val="1178842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Programme </a:t>
            </a:r>
            <a:br>
              <a:rPr lang="de-DE" dirty="0"/>
            </a:br>
            <a:r>
              <a:rPr lang="de-DE" dirty="0"/>
              <a:t>First Day of Annual Meeting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noFill/>
        </p:spPr>
        <p:txBody>
          <a:bodyPr>
            <a:normAutofit fontScale="92500" lnSpcReduction="10000"/>
          </a:bodyPr>
          <a:lstStyle/>
          <a:p>
            <a:r>
              <a:rPr lang="de-DE" sz="2600" b="1" dirty="0" err="1"/>
              <a:t>Measuring</a:t>
            </a:r>
            <a:r>
              <a:rPr lang="de-DE" sz="2600" b="1" dirty="0"/>
              <a:t> </a:t>
            </a:r>
            <a:r>
              <a:rPr lang="de-DE" sz="2600" b="1" dirty="0" err="1"/>
              <a:t>labour</a:t>
            </a:r>
            <a:r>
              <a:rPr lang="de-DE" sz="2600" b="1" dirty="0"/>
              <a:t> </a:t>
            </a:r>
            <a:r>
              <a:rPr lang="de-DE" sz="2600" b="1" dirty="0" err="1"/>
              <a:t>and</a:t>
            </a:r>
            <a:r>
              <a:rPr lang="de-DE" sz="2600" b="1" dirty="0"/>
              <a:t> </a:t>
            </a:r>
            <a:r>
              <a:rPr lang="de-DE" sz="2600" b="1" dirty="0" err="1"/>
              <a:t>skills</a:t>
            </a:r>
            <a:r>
              <a:rPr lang="de-DE" sz="2600" b="1" dirty="0"/>
              <a:t> </a:t>
            </a:r>
            <a:r>
              <a:rPr lang="de-DE" sz="2600" b="1" dirty="0" err="1"/>
              <a:t>shortages</a:t>
            </a:r>
            <a:r>
              <a:rPr lang="de-DE" sz="2600" b="1" dirty="0"/>
              <a:t> </a:t>
            </a:r>
            <a:r>
              <a:rPr lang="de-DE" sz="2600" b="1" dirty="0" err="1"/>
              <a:t>and</a:t>
            </a:r>
            <a:r>
              <a:rPr lang="de-DE" sz="2600" b="1" dirty="0"/>
              <a:t> </a:t>
            </a:r>
            <a:r>
              <a:rPr lang="de-DE" sz="2600" b="1" dirty="0" err="1"/>
              <a:t>transfer</a:t>
            </a:r>
            <a:r>
              <a:rPr lang="de-DE" sz="2600" b="1" dirty="0"/>
              <a:t> </a:t>
            </a:r>
            <a:r>
              <a:rPr lang="de-DE" sz="2600" b="1" dirty="0" err="1"/>
              <a:t>knowledge</a:t>
            </a:r>
            <a:r>
              <a:rPr lang="de-DE" sz="2600" b="1" dirty="0"/>
              <a:t> </a:t>
            </a:r>
            <a:r>
              <a:rPr lang="de-DE" sz="2600" b="1" dirty="0" err="1"/>
              <a:t>into</a:t>
            </a:r>
            <a:r>
              <a:rPr lang="de-DE" sz="2600" b="1" dirty="0"/>
              <a:t> </a:t>
            </a:r>
            <a:r>
              <a:rPr lang="de-DE" sz="2600" b="1" dirty="0" err="1"/>
              <a:t>policy</a:t>
            </a:r>
            <a:r>
              <a:rPr lang="de-DE" sz="2600" b="1" dirty="0"/>
              <a:t> </a:t>
            </a:r>
            <a:r>
              <a:rPr lang="de-DE" sz="2600" b="1" dirty="0" err="1"/>
              <a:t>making</a:t>
            </a:r>
            <a:r>
              <a:rPr lang="de-DE" sz="2600" b="1" dirty="0"/>
              <a:t> </a:t>
            </a:r>
          </a:p>
          <a:p>
            <a:endParaRPr lang="de-DE" sz="2200" dirty="0"/>
          </a:p>
          <a:p>
            <a:r>
              <a:rPr lang="de-DE" sz="2200" dirty="0"/>
              <a:t>Multidimensional Approach </a:t>
            </a:r>
            <a:r>
              <a:rPr lang="de-DE" sz="2200" dirty="0" err="1"/>
              <a:t>to</a:t>
            </a:r>
            <a:r>
              <a:rPr lang="de-DE" sz="2200" dirty="0"/>
              <a:t> Labour and Skills </a:t>
            </a:r>
            <a:r>
              <a:rPr lang="de-DE" sz="2200" dirty="0" err="1"/>
              <a:t>Shortage</a:t>
            </a:r>
            <a:r>
              <a:rPr lang="de-DE" sz="2200" dirty="0"/>
              <a:t> – a </a:t>
            </a:r>
            <a:r>
              <a:rPr lang="de-DE" sz="2200" dirty="0" err="1"/>
              <a:t>Systemic</a:t>
            </a:r>
            <a:r>
              <a:rPr lang="de-DE" sz="2200" dirty="0"/>
              <a:t> Approach Case Study </a:t>
            </a:r>
            <a:r>
              <a:rPr lang="de-DE" sz="2200" dirty="0" err="1"/>
              <a:t>Switzerland</a:t>
            </a:r>
            <a:endParaRPr lang="de-DE" sz="2200" dirty="0"/>
          </a:p>
          <a:p>
            <a:endParaRPr lang="de-DE" sz="2200" b="1" dirty="0"/>
          </a:p>
          <a:p>
            <a:r>
              <a:rPr lang="de-DE" sz="2200" b="1" dirty="0" err="1"/>
              <a:t>Measuring</a:t>
            </a:r>
            <a:r>
              <a:rPr lang="de-DE" sz="2200" b="1" dirty="0"/>
              <a:t> </a:t>
            </a:r>
            <a:r>
              <a:rPr lang="de-DE" sz="2200" b="1" dirty="0" err="1"/>
              <a:t>labour</a:t>
            </a:r>
            <a:r>
              <a:rPr lang="de-DE" sz="2200" b="1" dirty="0"/>
              <a:t> and </a:t>
            </a:r>
            <a:r>
              <a:rPr lang="de-DE" sz="2200" b="1" dirty="0" err="1"/>
              <a:t>skills</a:t>
            </a:r>
            <a:r>
              <a:rPr lang="de-DE" sz="2200" b="1" dirty="0"/>
              <a:t> </a:t>
            </a:r>
            <a:r>
              <a:rPr lang="de-DE" sz="2200" b="1" dirty="0" err="1"/>
              <a:t>shortages</a:t>
            </a:r>
            <a:r>
              <a:rPr lang="de-DE" sz="2200" b="1" dirty="0"/>
              <a:t> and </a:t>
            </a:r>
            <a:r>
              <a:rPr lang="de-DE" sz="2200" b="1" dirty="0" err="1"/>
              <a:t>data</a:t>
            </a:r>
            <a:endParaRPr lang="de-DE" sz="22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labour</a:t>
            </a:r>
            <a:r>
              <a:rPr lang="de-DE" sz="2200" dirty="0"/>
              <a:t> </a:t>
            </a:r>
            <a:r>
              <a:rPr lang="de-DE" sz="2200" dirty="0" err="1"/>
              <a:t>shortages</a:t>
            </a:r>
            <a:r>
              <a:rPr lang="de-DE" sz="2200" dirty="0"/>
              <a:t>: </a:t>
            </a:r>
            <a:r>
              <a:rPr lang="de-DE" sz="2200" dirty="0" err="1"/>
              <a:t>tightness</a:t>
            </a:r>
            <a:r>
              <a:rPr lang="de-DE" sz="2200" dirty="0"/>
              <a:t> </a:t>
            </a:r>
            <a:r>
              <a:rPr lang="de-DE" sz="2200" dirty="0" err="1"/>
              <a:t>analyses</a:t>
            </a:r>
            <a:r>
              <a:rPr lang="de-DE" sz="2200" dirty="0"/>
              <a:t> </a:t>
            </a:r>
            <a:r>
              <a:rPr lang="de-DE" sz="2200" dirty="0" err="1"/>
              <a:t>based</a:t>
            </a:r>
            <a:r>
              <a:rPr lang="de-DE" sz="2200" dirty="0"/>
              <a:t> on </a:t>
            </a:r>
            <a:r>
              <a:rPr lang="de-DE" sz="2200" dirty="0" err="1" smtClean="0"/>
              <a:t>routine</a:t>
            </a:r>
            <a:r>
              <a:rPr lang="de-DE" sz="2200" dirty="0" smtClean="0"/>
              <a:t> </a:t>
            </a:r>
            <a:r>
              <a:rPr lang="de-DE" sz="2200" dirty="0" err="1" smtClean="0"/>
              <a:t>and</a:t>
            </a:r>
            <a:r>
              <a:rPr lang="de-DE" sz="2200" dirty="0" smtClean="0"/>
              <a:t> </a:t>
            </a:r>
            <a:r>
              <a:rPr lang="de-DE" sz="2200" dirty="0" err="1"/>
              <a:t>survey</a:t>
            </a:r>
            <a:r>
              <a:rPr lang="de-DE" sz="2200" dirty="0"/>
              <a:t> </a:t>
            </a:r>
            <a:r>
              <a:rPr lang="de-DE" sz="2200" dirty="0" err="1"/>
              <a:t>data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skills</a:t>
            </a:r>
            <a:r>
              <a:rPr lang="de-DE" sz="2200" dirty="0"/>
              <a:t> </a:t>
            </a:r>
            <a:r>
              <a:rPr lang="de-DE" sz="2200" dirty="0" err="1"/>
              <a:t>shortages</a:t>
            </a:r>
            <a:r>
              <a:rPr lang="de-DE" sz="2200" dirty="0"/>
              <a:t>: </a:t>
            </a:r>
            <a:r>
              <a:rPr lang="de-DE" sz="2200" dirty="0" err="1"/>
              <a:t>occupational</a:t>
            </a:r>
            <a:r>
              <a:rPr lang="de-DE" sz="2200" dirty="0"/>
              <a:t> </a:t>
            </a:r>
            <a:r>
              <a:rPr lang="de-DE" sz="2200" dirty="0" err="1"/>
              <a:t>skills</a:t>
            </a:r>
            <a:r>
              <a:rPr lang="de-DE" sz="2200" dirty="0"/>
              <a:t>, digital </a:t>
            </a:r>
            <a:r>
              <a:rPr lang="de-DE" sz="2200" dirty="0" err="1"/>
              <a:t>skills</a:t>
            </a:r>
            <a:r>
              <a:rPr lang="de-DE" sz="2200" dirty="0"/>
              <a:t>, </a:t>
            </a:r>
            <a:r>
              <a:rPr lang="de-DE" sz="2200" dirty="0" err="1"/>
              <a:t>prospective</a:t>
            </a:r>
            <a:r>
              <a:rPr lang="de-DE" sz="2200" dirty="0"/>
              <a:t> </a:t>
            </a:r>
            <a:r>
              <a:rPr lang="de-DE" sz="2200" dirty="0" err="1"/>
              <a:t>skills</a:t>
            </a:r>
            <a:r>
              <a:rPr lang="de-DE" sz="2200" dirty="0"/>
              <a:t> </a:t>
            </a:r>
            <a:r>
              <a:rPr lang="de-DE" sz="2200" dirty="0" err="1"/>
              <a:t>based</a:t>
            </a:r>
            <a:r>
              <a:rPr lang="de-DE" sz="2200" dirty="0"/>
              <a:t> on expert </a:t>
            </a:r>
            <a:r>
              <a:rPr lang="de-DE" sz="2200" dirty="0" err="1"/>
              <a:t>knowledge</a:t>
            </a:r>
            <a:r>
              <a:rPr lang="de-DE" sz="2200" dirty="0"/>
              <a:t>, </a:t>
            </a:r>
            <a:r>
              <a:rPr lang="de-DE" sz="2200" dirty="0" err="1"/>
              <a:t>realtime</a:t>
            </a:r>
            <a:r>
              <a:rPr lang="de-DE" sz="2200" dirty="0"/>
              <a:t> </a:t>
            </a:r>
            <a:r>
              <a:rPr lang="de-DE" sz="2200" dirty="0" err="1"/>
              <a:t>data</a:t>
            </a:r>
            <a:r>
              <a:rPr lang="de-DE" sz="2200" dirty="0"/>
              <a:t>, </a:t>
            </a:r>
            <a:r>
              <a:rPr lang="de-DE" sz="2200" dirty="0" err="1"/>
              <a:t>routine</a:t>
            </a:r>
            <a:r>
              <a:rPr lang="de-DE" sz="2200" dirty="0"/>
              <a:t> </a:t>
            </a:r>
            <a:r>
              <a:rPr lang="de-DE" sz="2200" dirty="0" err="1"/>
              <a:t>data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survey</a:t>
            </a:r>
            <a:r>
              <a:rPr lang="de-DE" sz="2200" dirty="0"/>
              <a:t> </a:t>
            </a:r>
            <a:r>
              <a:rPr lang="de-DE" sz="2200" dirty="0" err="1"/>
              <a:t>data</a:t>
            </a:r>
            <a:r>
              <a:rPr lang="de-DE" sz="22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200" b="1" dirty="0"/>
          </a:p>
          <a:p>
            <a:r>
              <a:rPr lang="de-DE" sz="2200" b="1" dirty="0"/>
              <a:t>Transfer </a:t>
            </a:r>
            <a:r>
              <a:rPr lang="de-DE" sz="2200" b="1" dirty="0" err="1"/>
              <a:t>knowledge</a:t>
            </a:r>
            <a:r>
              <a:rPr lang="de-DE" sz="2200" b="1" dirty="0"/>
              <a:t> </a:t>
            </a:r>
            <a:r>
              <a:rPr lang="de-DE" sz="2200" b="1" dirty="0" err="1"/>
              <a:t>into</a:t>
            </a:r>
            <a:r>
              <a:rPr lang="de-DE" sz="2200" b="1" dirty="0"/>
              <a:t> </a:t>
            </a:r>
            <a:r>
              <a:rPr lang="de-DE" sz="2200" b="1" dirty="0" err="1"/>
              <a:t>policy</a:t>
            </a:r>
            <a:r>
              <a:rPr lang="de-DE" sz="2200" b="1" dirty="0"/>
              <a:t> </a:t>
            </a:r>
            <a:r>
              <a:rPr lang="de-DE" sz="2200" b="1" dirty="0" err="1"/>
              <a:t>making</a:t>
            </a:r>
            <a:endParaRPr lang="de-DE" sz="22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labour</a:t>
            </a:r>
            <a:r>
              <a:rPr lang="de-DE" sz="2200" dirty="0"/>
              <a:t> </a:t>
            </a:r>
            <a:r>
              <a:rPr lang="de-DE" sz="2200" dirty="0" err="1"/>
              <a:t>market</a:t>
            </a:r>
            <a:r>
              <a:rPr lang="de-DE" sz="2200" dirty="0"/>
              <a:t> </a:t>
            </a:r>
            <a:r>
              <a:rPr lang="de-DE" sz="2200" dirty="0" err="1"/>
              <a:t>observatory</a:t>
            </a:r>
            <a:r>
              <a:rPr lang="de-DE" sz="2200" dirty="0"/>
              <a:t>, </a:t>
            </a:r>
            <a:r>
              <a:rPr lang="de-DE" sz="2200" dirty="0" err="1"/>
              <a:t>skills</a:t>
            </a:r>
            <a:r>
              <a:rPr lang="de-DE" sz="2200" dirty="0"/>
              <a:t> </a:t>
            </a:r>
            <a:r>
              <a:rPr lang="de-DE" sz="2200" dirty="0" err="1"/>
              <a:t>escalator</a:t>
            </a:r>
            <a:r>
              <a:rPr lang="de-DE" sz="2200" dirty="0"/>
              <a:t>, ‘organisational care-approach‘, … </a:t>
            </a:r>
            <a:r>
              <a:rPr lang="de-DE" sz="2200" dirty="0" err="1"/>
              <a:t>expertise</a:t>
            </a:r>
            <a:r>
              <a:rPr lang="de-DE" sz="2200" dirty="0"/>
              <a:t> </a:t>
            </a:r>
            <a:r>
              <a:rPr lang="de-DE" sz="2200" dirty="0" err="1"/>
              <a:t>from</a:t>
            </a:r>
            <a:r>
              <a:rPr lang="de-DE" sz="2200" dirty="0"/>
              <a:t> </a:t>
            </a:r>
            <a:r>
              <a:rPr lang="de-DE" sz="2200" dirty="0" err="1"/>
              <a:t>participants</a:t>
            </a:r>
            <a:r>
              <a:rPr lang="de-DE" sz="2200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155297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Programme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sz="2400" dirty="0"/>
              <a:t>Second Day: </a:t>
            </a:r>
          </a:p>
          <a:p>
            <a:r>
              <a:rPr lang="de-DE" sz="2400" b="1" dirty="0"/>
              <a:t>Understanding </a:t>
            </a:r>
            <a:r>
              <a:rPr lang="de-DE" sz="2400" b="1" dirty="0" err="1"/>
              <a:t>causes</a:t>
            </a:r>
            <a:r>
              <a:rPr lang="de-DE" sz="2400" b="1" dirty="0"/>
              <a:t> of </a:t>
            </a:r>
            <a:r>
              <a:rPr lang="de-DE" sz="2400" b="1" dirty="0" err="1"/>
              <a:t>mismatch</a:t>
            </a:r>
            <a:r>
              <a:rPr lang="de-DE" sz="2400" b="1" dirty="0"/>
              <a:t> </a:t>
            </a:r>
            <a:r>
              <a:rPr lang="de-DE" sz="2400" b="1" dirty="0" err="1"/>
              <a:t>by</a:t>
            </a:r>
            <a:r>
              <a:rPr lang="de-DE" sz="2400" b="1" dirty="0"/>
              <a:t> </a:t>
            </a:r>
            <a:r>
              <a:rPr lang="de-DE" sz="2400" b="1" dirty="0" err="1"/>
              <a:t>applying</a:t>
            </a:r>
            <a:r>
              <a:rPr lang="de-DE" sz="2400" b="1" dirty="0"/>
              <a:t> a </a:t>
            </a:r>
            <a:r>
              <a:rPr lang="de-DE" sz="2400" b="1" dirty="0" err="1"/>
              <a:t>multilevel</a:t>
            </a:r>
            <a:r>
              <a:rPr lang="de-DE" sz="2400" b="1" dirty="0"/>
              <a:t> </a:t>
            </a:r>
            <a:r>
              <a:rPr lang="de-DE" sz="2400" b="1" dirty="0" err="1"/>
              <a:t>approach</a:t>
            </a:r>
            <a:r>
              <a:rPr lang="de-DE" sz="2400" b="1" dirty="0"/>
              <a:t> (multidimensional </a:t>
            </a:r>
            <a:r>
              <a:rPr lang="de-DE" sz="2400" b="1" dirty="0" err="1"/>
              <a:t>systemic</a:t>
            </a:r>
            <a:r>
              <a:rPr lang="de-DE" sz="2400" b="1" dirty="0"/>
              <a:t> </a:t>
            </a:r>
            <a:r>
              <a:rPr lang="de-DE" sz="2400" b="1" dirty="0" err="1"/>
              <a:t>analyses</a:t>
            </a:r>
            <a:r>
              <a:rPr lang="de-DE" sz="2400" b="1" dirty="0"/>
              <a:t>) </a:t>
            </a:r>
          </a:p>
          <a:p>
            <a:endParaRPr lang="de-DE" sz="2000" dirty="0"/>
          </a:p>
          <a:p>
            <a:r>
              <a:rPr lang="de-DE" sz="2200" dirty="0" err="1"/>
              <a:t>You</a:t>
            </a:r>
            <a:r>
              <a:rPr lang="de-DE" sz="2200" dirty="0"/>
              <a:t> </a:t>
            </a:r>
            <a:r>
              <a:rPr lang="de-DE" sz="2200" dirty="0" err="1"/>
              <a:t>are</a:t>
            </a:r>
            <a:r>
              <a:rPr lang="de-DE" sz="2200" dirty="0"/>
              <a:t> </a:t>
            </a:r>
            <a:r>
              <a:rPr lang="de-DE" sz="2200" dirty="0" err="1"/>
              <a:t>invited</a:t>
            </a:r>
            <a:r>
              <a:rPr lang="de-DE" sz="2200" dirty="0"/>
              <a:t> </a:t>
            </a:r>
            <a:r>
              <a:rPr lang="de-DE" sz="2200" dirty="0" err="1"/>
              <a:t>to</a:t>
            </a:r>
            <a:r>
              <a:rPr lang="de-DE" sz="22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/>
              <a:t>listen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discuss</a:t>
            </a:r>
            <a:r>
              <a:rPr lang="de-DE" sz="22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network</a:t>
            </a:r>
            <a:r>
              <a:rPr lang="de-DE" sz="22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/>
              <a:t>….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r>
              <a:rPr lang="de-DE" sz="2200" b="1" dirty="0" err="1">
                <a:solidFill>
                  <a:srgbClr val="C00000"/>
                </a:solidFill>
              </a:rPr>
              <a:t>Enjoy</a:t>
            </a:r>
            <a:r>
              <a:rPr lang="de-DE" sz="2200" b="1" dirty="0">
                <a:solidFill>
                  <a:srgbClr val="C00000"/>
                </a:solidFill>
              </a:rPr>
              <a:t> </a:t>
            </a:r>
            <a:r>
              <a:rPr lang="de-DE" sz="2200" b="1" dirty="0" err="1">
                <a:solidFill>
                  <a:srgbClr val="C00000"/>
                </a:solidFill>
              </a:rPr>
              <a:t>the</a:t>
            </a:r>
            <a:r>
              <a:rPr lang="de-DE" sz="2200" b="1" dirty="0">
                <a:solidFill>
                  <a:srgbClr val="C00000"/>
                </a:solidFill>
              </a:rPr>
              <a:t> Annual Meeting 2024! </a:t>
            </a:r>
          </a:p>
          <a:p>
            <a:endParaRPr lang="de-DE" sz="2000" dirty="0"/>
          </a:p>
          <a:p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27118040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0ce84f-f280-4667-9800-e3f576e2a563" xsi:nil="true"/>
    <lcf76f155ced4ddcb4097134ff3c332f xmlns="62366948-6865-4f5e-9e13-175c864d646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A786F4D3521C947A13764588761BDFD" ma:contentTypeVersion="13" ma:contentTypeDescription="Ein neues Dokument erstellen." ma:contentTypeScope="" ma:versionID="19c55e26425c36d25f2885635c132951">
  <xsd:schema xmlns:xsd="http://www.w3.org/2001/XMLSchema" xmlns:xs="http://www.w3.org/2001/XMLSchema" xmlns:p="http://schemas.microsoft.com/office/2006/metadata/properties" xmlns:ns2="62366948-6865-4f5e-9e13-175c864d6460" xmlns:ns3="b60ce84f-f280-4667-9800-e3f576e2a563" targetNamespace="http://schemas.microsoft.com/office/2006/metadata/properties" ma:root="true" ma:fieldsID="ff6bc6a7c77e7a478956928e1d70d72d" ns2:_="" ns3:_="">
    <xsd:import namespace="62366948-6865-4f5e-9e13-175c864d6460"/>
    <xsd:import namespace="b60ce84f-f280-4667-9800-e3f576e2a5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366948-6865-4f5e-9e13-175c864d64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5d66e8a-b612-4457-adbc-74bf8204e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ce84f-f280-4667-9800-e3f576e2a56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c56780-86c1-413c-9fe6-1747b3b964a4}" ma:internalName="TaxCatchAll" ma:showField="CatchAllData" ma:web="b60ce84f-f280-4667-9800-e3f576e2a5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1D17F8E-3CB6-4F1A-AB1C-C0FA346E23D7}">
  <ds:schemaRefs>
    <ds:schemaRef ds:uri="http://schemas.microsoft.com/office/2006/metadata/properties"/>
    <ds:schemaRef ds:uri="b60ce84f-f280-4667-9800-e3f576e2a563"/>
    <ds:schemaRef ds:uri="62366948-6865-4f5e-9e13-175c864d6460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2D1822C-BD73-4086-B6F1-801F42C942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366948-6865-4f5e-9e13-175c864d6460"/>
    <ds:schemaRef ds:uri="b60ce84f-f280-4667-9800-e3f576e2a5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04DF3C6-2793-4481-929B-A0395C7E91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654</Words>
  <Application>Microsoft Office PowerPoint</Application>
  <PresentationFormat>Breitbild</PresentationFormat>
  <Paragraphs>75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Custom Design</vt:lpstr>
      <vt:lpstr>PowerPoint-Präsentation</vt:lpstr>
      <vt:lpstr>Labour and Skills Shortages</vt:lpstr>
      <vt:lpstr>Labour and Skills Shortages </vt:lpstr>
      <vt:lpstr>Labour and Skills Shortages </vt:lpstr>
      <vt:lpstr>Labour and Skills Shortages </vt:lpstr>
      <vt:lpstr>Labour and Skills Shortages </vt:lpstr>
      <vt:lpstr>Programme  First Day of Annual Meeting </vt:lpstr>
      <vt:lpstr>Programme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Ciprian Panzaru</dc:creator>
  <cp:lastModifiedBy>Christa Larsen</cp:lastModifiedBy>
  <cp:revision>111</cp:revision>
  <cp:lastPrinted>2024-08-02T12:34:33Z</cp:lastPrinted>
  <dcterms:created xsi:type="dcterms:W3CDTF">2021-07-14T07:03:25Z</dcterms:created>
  <dcterms:modified xsi:type="dcterms:W3CDTF">2024-08-02T15:13:15Z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0x0101005A786F4D3521C947A13764588761BDFD</vt:lpwstr>
  </property>
  <property fmtid="{D5CDD505-2E9C-101B-9397-08002B2CF9AE}" pid="3" name="MediaServiceImageTags">
    <vt:lpwstr/>
  </property>
</Properties>
</file>